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sldSz cx="18288000" cy="10287000"/>
  <p:notesSz cx="6858000" cy="9144000"/>
  <p:embeddedFontLst>
    <p:embeddedFont>
      <p:font typeface="Agrandir" panose="020B0604020202020204" charset="0"/>
      <p:regular r:id="rId12"/>
    </p:embeddedFont>
    <p:embeddedFont>
      <p:font typeface="Magnolia Script" panose="020B0604020202020204" charset="0"/>
      <p:regular r:id="rId13"/>
    </p:embeddedFont>
    <p:embeddedFont>
      <p:font typeface="Open Sans" panose="020B0606030504020204" pitchFamily="34" charset="0"/>
      <p:regular r:id="rId14"/>
    </p:embeddedFont>
    <p:embeddedFont>
      <p:font typeface="Open Sans Bold" panose="020B0806030504020204" charset="0"/>
      <p:regular r:id="rId1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44" d="100"/>
          <a:sy n="44" d="100"/>
        </p:scale>
        <p:origin x="828" y="6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7/19/2024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7/19/2024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7/19/2024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7/19/2024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7/19/2024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7/19/2024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svg"/></Relationships>
</file>

<file path=ppt/slides/_rels/slide2.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2.png"/><Relationship Id="rId7" Type="http://schemas.openxmlformats.org/officeDocument/2006/relationships/image" Target="../media/image8.png"/><Relationship Id="rId2" Type="http://schemas.openxmlformats.org/officeDocument/2006/relationships/image" Target="../media/image5.jpeg"/><Relationship Id="rId1" Type="http://schemas.openxmlformats.org/officeDocument/2006/relationships/slideLayout" Target="../slideLayouts/slideLayout7.xml"/><Relationship Id="rId6" Type="http://schemas.openxmlformats.org/officeDocument/2006/relationships/image" Target="../media/image7.jpeg"/><Relationship Id="rId5" Type="http://schemas.openxmlformats.org/officeDocument/2006/relationships/image" Target="../media/image6.png"/><Relationship Id="rId4" Type="http://schemas.openxmlformats.org/officeDocument/2006/relationships/image" Target="../media/image3.svg"/></Relationships>
</file>

<file path=ppt/slides/_rels/slide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png"/><Relationship Id="rId7" Type="http://schemas.openxmlformats.org/officeDocument/2006/relationships/image" Target="../media/image12.jpeg"/><Relationship Id="rId12" Type="http://schemas.openxmlformats.org/officeDocument/2006/relationships/image" Target="../media/image9.svg"/><Relationship Id="rId2" Type="http://schemas.openxmlformats.org/officeDocument/2006/relationships/image" Target="../media/image5.jpeg"/><Relationship Id="rId1" Type="http://schemas.openxmlformats.org/officeDocument/2006/relationships/slideLayout" Target="../slideLayouts/slideLayout7.xml"/><Relationship Id="rId6" Type="http://schemas.openxmlformats.org/officeDocument/2006/relationships/image" Target="../media/image11.png"/><Relationship Id="rId11" Type="http://schemas.openxmlformats.org/officeDocument/2006/relationships/image" Target="../media/image8.png"/><Relationship Id="rId5" Type="http://schemas.openxmlformats.org/officeDocument/2006/relationships/image" Target="../media/image10.jpeg"/><Relationship Id="rId10" Type="http://schemas.openxmlformats.org/officeDocument/2006/relationships/image" Target="../media/image14.jpeg"/><Relationship Id="rId4" Type="http://schemas.openxmlformats.org/officeDocument/2006/relationships/image" Target="../media/image3.svg"/><Relationship Id="rId9" Type="http://schemas.openxmlformats.org/officeDocument/2006/relationships/image" Target="../media/image13.jpeg"/></Relationships>
</file>

<file path=ppt/slides/_rels/slide4.xml.rels><?xml version="1.0" encoding="UTF-8" standalone="yes"?>
<Relationships xmlns="http://schemas.openxmlformats.org/package/2006/relationships"><Relationship Id="rId8" Type="http://schemas.openxmlformats.org/officeDocument/2006/relationships/image" Target="../media/image17.jpeg"/><Relationship Id="rId3" Type="http://schemas.openxmlformats.org/officeDocument/2006/relationships/image" Target="../media/image2.png"/><Relationship Id="rId7" Type="http://schemas.openxmlformats.org/officeDocument/2006/relationships/image" Target="../media/image16.jpeg"/><Relationship Id="rId2" Type="http://schemas.openxmlformats.org/officeDocument/2006/relationships/image" Target="../media/image5.jpe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5.jpeg"/><Relationship Id="rId10" Type="http://schemas.openxmlformats.org/officeDocument/2006/relationships/image" Target="../media/image9.svg"/><Relationship Id="rId4" Type="http://schemas.openxmlformats.org/officeDocument/2006/relationships/image" Target="../media/image3.svg"/><Relationship Id="rId9" Type="http://schemas.openxmlformats.org/officeDocument/2006/relationships/image" Target="../media/image8.png"/></Relationships>
</file>

<file path=ppt/slides/_rels/slide5.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2.png"/><Relationship Id="rId7" Type="http://schemas.openxmlformats.org/officeDocument/2006/relationships/image" Target="../media/image20.jpeg"/><Relationship Id="rId2" Type="http://schemas.openxmlformats.org/officeDocument/2006/relationships/image" Target="../media/image5.jpeg"/><Relationship Id="rId1" Type="http://schemas.openxmlformats.org/officeDocument/2006/relationships/slideLayout" Target="../slideLayouts/slideLayout7.xml"/><Relationship Id="rId6" Type="http://schemas.openxmlformats.org/officeDocument/2006/relationships/image" Target="../media/image19.jpeg"/><Relationship Id="rId5" Type="http://schemas.openxmlformats.org/officeDocument/2006/relationships/image" Target="../media/image18.png"/><Relationship Id="rId4" Type="http://schemas.openxmlformats.org/officeDocument/2006/relationships/image" Target="../media/image3.svg"/><Relationship Id="rId9" Type="http://schemas.openxmlformats.org/officeDocument/2006/relationships/image" Target="../media/image9.svg"/></Relationships>
</file>

<file path=ppt/slides/_rels/slide6.xml.rels><?xml version="1.0" encoding="UTF-8" standalone="yes"?>
<Relationships xmlns="http://schemas.openxmlformats.org/package/2006/relationships"><Relationship Id="rId8" Type="http://schemas.openxmlformats.org/officeDocument/2006/relationships/image" Target="../media/image23.jpeg"/><Relationship Id="rId3" Type="http://schemas.openxmlformats.org/officeDocument/2006/relationships/image" Target="../media/image2.png"/><Relationship Id="rId7" Type="http://schemas.openxmlformats.org/officeDocument/2006/relationships/image" Target="../media/image22.jpeg"/><Relationship Id="rId2" Type="http://schemas.openxmlformats.org/officeDocument/2006/relationships/image" Target="../media/image5.jpeg"/><Relationship Id="rId1" Type="http://schemas.openxmlformats.org/officeDocument/2006/relationships/slideLayout" Target="../slideLayouts/slideLayout7.xml"/><Relationship Id="rId6" Type="http://schemas.openxmlformats.org/officeDocument/2006/relationships/image" Target="../media/image21.jpeg"/><Relationship Id="rId11" Type="http://schemas.openxmlformats.org/officeDocument/2006/relationships/image" Target="../media/image9.svg"/><Relationship Id="rId5" Type="http://schemas.openxmlformats.org/officeDocument/2006/relationships/image" Target="../media/image6.png"/><Relationship Id="rId10" Type="http://schemas.openxmlformats.org/officeDocument/2006/relationships/image" Target="../media/image8.png"/><Relationship Id="rId4" Type="http://schemas.openxmlformats.org/officeDocument/2006/relationships/image" Target="../media/image3.svg"/><Relationship Id="rId9" Type="http://schemas.openxmlformats.org/officeDocument/2006/relationships/image" Target="../media/image24.jpeg"/></Relationships>
</file>

<file path=ppt/slides/_rels/slide7.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png"/><Relationship Id="rId7" Type="http://schemas.openxmlformats.org/officeDocument/2006/relationships/image" Target="../media/image26.png"/><Relationship Id="rId2" Type="http://schemas.openxmlformats.org/officeDocument/2006/relationships/image" Target="../media/image5.jpeg"/><Relationship Id="rId1" Type="http://schemas.openxmlformats.org/officeDocument/2006/relationships/slideLayout" Target="../slideLayouts/slideLayout7.xml"/><Relationship Id="rId6" Type="http://schemas.openxmlformats.org/officeDocument/2006/relationships/image" Target="../media/image25.png"/><Relationship Id="rId11" Type="http://schemas.openxmlformats.org/officeDocument/2006/relationships/image" Target="../media/image9.svg"/><Relationship Id="rId5" Type="http://schemas.openxmlformats.org/officeDocument/2006/relationships/image" Target="../media/image6.png"/><Relationship Id="rId10" Type="http://schemas.openxmlformats.org/officeDocument/2006/relationships/image" Target="../media/image8.png"/><Relationship Id="rId4" Type="http://schemas.openxmlformats.org/officeDocument/2006/relationships/image" Target="../media/image3.svg"/><Relationship Id="rId9" Type="http://schemas.openxmlformats.org/officeDocument/2006/relationships/image" Target="../media/image28.png"/></Relationships>
</file>

<file path=ppt/slides/_rels/slide8.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2.png"/><Relationship Id="rId7" Type="http://schemas.openxmlformats.org/officeDocument/2006/relationships/image" Target="../media/image30.png"/><Relationship Id="rId2" Type="http://schemas.openxmlformats.org/officeDocument/2006/relationships/image" Target="../media/image5.jpe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29.jpeg"/><Relationship Id="rId4" Type="http://schemas.openxmlformats.org/officeDocument/2006/relationships/image" Target="../media/image3.svg"/><Relationship Id="rId9" Type="http://schemas.openxmlformats.org/officeDocument/2006/relationships/image" Target="../media/image9.svg"/></Relationships>
</file>

<file path=ppt/slides/_rels/slide9.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2.png"/><Relationship Id="rId7" Type="http://schemas.openxmlformats.org/officeDocument/2006/relationships/image" Target="../media/image32.jpeg"/><Relationship Id="rId2" Type="http://schemas.openxmlformats.org/officeDocument/2006/relationships/image" Target="../media/image5.jpeg"/><Relationship Id="rId1" Type="http://schemas.openxmlformats.org/officeDocument/2006/relationships/slideLayout" Target="../slideLayouts/slideLayout7.xml"/><Relationship Id="rId6" Type="http://schemas.openxmlformats.org/officeDocument/2006/relationships/image" Target="../media/image31.jpeg"/><Relationship Id="rId5" Type="http://schemas.openxmlformats.org/officeDocument/2006/relationships/image" Target="../media/image18.png"/><Relationship Id="rId4" Type="http://schemas.openxmlformats.org/officeDocument/2006/relationships/image" Target="../media/image3.svg"/><Relationship Id="rId9" Type="http://schemas.openxmlformats.org/officeDocument/2006/relationships/image" Target="../media/image9.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20888" b="-20888"/>
            </a:stretch>
          </a:blipFill>
        </p:spPr>
      </p:sp>
      <p:sp>
        <p:nvSpPr>
          <p:cNvPr id="3" name="Freeform 3"/>
          <p:cNvSpPr/>
          <p:nvPr/>
        </p:nvSpPr>
        <p:spPr>
          <a:xfrm>
            <a:off x="9718163" y="8118655"/>
            <a:ext cx="421297" cy="479737"/>
          </a:xfrm>
          <a:custGeom>
            <a:avLst/>
            <a:gdLst/>
            <a:ahLst/>
            <a:cxnLst/>
            <a:rect l="l" t="t" r="r" b="b"/>
            <a:pathLst>
              <a:path w="421297" h="479737">
                <a:moveTo>
                  <a:pt x="0" y="0"/>
                </a:moveTo>
                <a:lnTo>
                  <a:pt x="421296" y="0"/>
                </a:lnTo>
                <a:lnTo>
                  <a:pt x="421296" y="479737"/>
                </a:lnTo>
                <a:lnTo>
                  <a:pt x="0" y="479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TextBox 4"/>
          <p:cNvSpPr txBox="1"/>
          <p:nvPr/>
        </p:nvSpPr>
        <p:spPr>
          <a:xfrm>
            <a:off x="3293895" y="-304800"/>
            <a:ext cx="10543581" cy="2736851"/>
          </a:xfrm>
          <a:prstGeom prst="rect">
            <a:avLst/>
          </a:prstGeom>
        </p:spPr>
        <p:txBody>
          <a:bodyPr lIns="0" tIns="0" rIns="0" bIns="0" rtlCol="0" anchor="t">
            <a:spAutoFit/>
          </a:bodyPr>
          <a:lstStyle/>
          <a:p>
            <a:pPr algn="ctr">
              <a:lnSpc>
                <a:spcPts val="22399"/>
              </a:lnSpc>
              <a:spcBef>
                <a:spcPct val="0"/>
              </a:spcBef>
            </a:pPr>
            <a:r>
              <a:rPr lang="en-US" sz="15999" dirty="0">
                <a:solidFill>
                  <a:srgbClr val="FFFFFF"/>
                </a:solidFill>
                <a:latin typeface="Magnolia Script"/>
              </a:rPr>
              <a:t>Coffee</a:t>
            </a:r>
          </a:p>
        </p:txBody>
      </p:sp>
      <p:sp>
        <p:nvSpPr>
          <p:cNvPr id="5" name="Freeform 5"/>
          <p:cNvSpPr/>
          <p:nvPr/>
        </p:nvSpPr>
        <p:spPr>
          <a:xfrm>
            <a:off x="10139459" y="2371410"/>
            <a:ext cx="2318451" cy="2647001"/>
          </a:xfrm>
          <a:custGeom>
            <a:avLst/>
            <a:gdLst/>
            <a:ahLst/>
            <a:cxnLst/>
            <a:rect l="l" t="t" r="r" b="b"/>
            <a:pathLst>
              <a:path w="2318451" h="2647001">
                <a:moveTo>
                  <a:pt x="0" y="0"/>
                </a:moveTo>
                <a:lnTo>
                  <a:pt x="2318451" y="0"/>
                </a:lnTo>
                <a:lnTo>
                  <a:pt x="2318451" y="2647001"/>
                </a:lnTo>
                <a:lnTo>
                  <a:pt x="0" y="2647001"/>
                </a:lnTo>
                <a:lnTo>
                  <a:pt x="0" y="0"/>
                </a:lnTo>
                <a:close/>
              </a:path>
            </a:pathLst>
          </a:custGeom>
          <a:blipFill>
            <a:blip r:embed="rId5"/>
            <a:stretch>
              <a:fillRect/>
            </a:stretch>
          </a:blipFill>
        </p:spPr>
      </p:sp>
      <p:sp>
        <p:nvSpPr>
          <p:cNvPr id="6" name="TextBox 6"/>
          <p:cNvSpPr txBox="1"/>
          <p:nvPr/>
        </p:nvSpPr>
        <p:spPr>
          <a:xfrm>
            <a:off x="12813344" y="8792231"/>
            <a:ext cx="4102944" cy="410433"/>
          </a:xfrm>
          <a:prstGeom prst="rect">
            <a:avLst/>
          </a:prstGeom>
        </p:spPr>
        <p:txBody>
          <a:bodyPr lIns="0" tIns="0" rIns="0" bIns="0" rtlCol="0" anchor="t">
            <a:spAutoFit/>
          </a:bodyPr>
          <a:lstStyle/>
          <a:p>
            <a:pPr algn="l">
              <a:lnSpc>
                <a:spcPts val="3389"/>
              </a:lnSpc>
              <a:spcBef>
                <a:spcPct val="0"/>
              </a:spcBef>
            </a:pPr>
            <a:r>
              <a:rPr lang="en-US" sz="2421" dirty="0">
                <a:solidFill>
                  <a:srgbClr val="FFFFFF"/>
                </a:solidFill>
                <a:latin typeface="Agrandir"/>
              </a:rPr>
              <a:t>By Sri </a:t>
            </a:r>
            <a:r>
              <a:rPr lang="en-US" sz="2421" dirty="0" err="1">
                <a:solidFill>
                  <a:srgbClr val="FFFFFF"/>
                </a:solidFill>
                <a:latin typeface="Agrandir"/>
              </a:rPr>
              <a:t>kanth</a:t>
            </a:r>
            <a:endParaRPr lang="en-US" sz="2421" dirty="0">
              <a:solidFill>
                <a:srgbClr val="FFFFFF"/>
              </a:solidFill>
              <a:latin typeface="Agrandir"/>
            </a:endParaRPr>
          </a:p>
        </p:txBody>
      </p:sp>
      <p:sp>
        <p:nvSpPr>
          <p:cNvPr id="7" name="Freeform 7"/>
          <p:cNvSpPr/>
          <p:nvPr/>
        </p:nvSpPr>
        <p:spPr>
          <a:xfrm flipH="1">
            <a:off x="4728147" y="2207407"/>
            <a:ext cx="1783445" cy="2036179"/>
          </a:xfrm>
          <a:custGeom>
            <a:avLst/>
            <a:gdLst/>
            <a:ahLst/>
            <a:cxnLst/>
            <a:rect l="l" t="t" r="r" b="b"/>
            <a:pathLst>
              <a:path w="1783445" h="2036179">
                <a:moveTo>
                  <a:pt x="1783444" y="0"/>
                </a:moveTo>
                <a:lnTo>
                  <a:pt x="0" y="0"/>
                </a:lnTo>
                <a:lnTo>
                  <a:pt x="0" y="2036179"/>
                </a:lnTo>
                <a:lnTo>
                  <a:pt x="1783444" y="2036179"/>
                </a:lnTo>
                <a:lnTo>
                  <a:pt x="1783444" y="0"/>
                </a:lnTo>
                <a:close/>
              </a:path>
            </a:pathLst>
          </a:custGeom>
          <a:blipFill>
            <a:blip r:embed="rId5"/>
            <a:stretch>
              <a:fillRect/>
            </a:stretch>
          </a:blipFill>
        </p:spPr>
      </p:sp>
      <p:sp>
        <p:nvSpPr>
          <p:cNvPr id="8" name="TextBox 8"/>
          <p:cNvSpPr txBox="1"/>
          <p:nvPr/>
        </p:nvSpPr>
        <p:spPr>
          <a:xfrm>
            <a:off x="4599256" y="1737750"/>
            <a:ext cx="7453907" cy="2736851"/>
          </a:xfrm>
          <a:prstGeom prst="rect">
            <a:avLst/>
          </a:prstGeom>
        </p:spPr>
        <p:txBody>
          <a:bodyPr lIns="0" tIns="0" rIns="0" bIns="0" rtlCol="0" anchor="t">
            <a:spAutoFit/>
          </a:bodyPr>
          <a:lstStyle/>
          <a:p>
            <a:pPr algn="ctr">
              <a:lnSpc>
                <a:spcPts val="22399"/>
              </a:lnSpc>
              <a:spcBef>
                <a:spcPct val="0"/>
              </a:spcBef>
            </a:pPr>
            <a:r>
              <a:rPr lang="en-US" sz="15999" dirty="0">
                <a:solidFill>
                  <a:srgbClr val="FFFFFF"/>
                </a:solidFill>
                <a:latin typeface="Magnolia Script"/>
              </a:rPr>
              <a:t>Shop</a:t>
            </a:r>
          </a:p>
        </p:txBody>
      </p:sp>
      <p:sp>
        <p:nvSpPr>
          <p:cNvPr id="9" name="TextBox 9"/>
          <p:cNvSpPr txBox="1"/>
          <p:nvPr/>
        </p:nvSpPr>
        <p:spPr>
          <a:xfrm>
            <a:off x="4728147" y="3753029"/>
            <a:ext cx="7453907" cy="2765565"/>
          </a:xfrm>
          <a:prstGeom prst="rect">
            <a:avLst/>
          </a:prstGeom>
        </p:spPr>
        <p:txBody>
          <a:bodyPr lIns="0" tIns="0" rIns="0" bIns="0" rtlCol="0" anchor="t">
            <a:spAutoFit/>
          </a:bodyPr>
          <a:lstStyle/>
          <a:p>
            <a:pPr algn="ctr">
              <a:lnSpc>
                <a:spcPts val="22399"/>
              </a:lnSpc>
              <a:spcBef>
                <a:spcPct val="0"/>
              </a:spcBef>
            </a:pPr>
            <a:r>
              <a:rPr lang="en-US" sz="15999" dirty="0">
                <a:solidFill>
                  <a:srgbClr val="FFFFFF"/>
                </a:solidFill>
                <a:latin typeface="Magnolia Script"/>
              </a:rPr>
              <a:t>Sales</a:t>
            </a:r>
          </a:p>
        </p:txBody>
      </p:sp>
      <p:sp>
        <p:nvSpPr>
          <p:cNvPr id="10" name="TextBox 10"/>
          <p:cNvSpPr txBox="1"/>
          <p:nvPr/>
        </p:nvSpPr>
        <p:spPr>
          <a:xfrm>
            <a:off x="7798507" y="8051980"/>
            <a:ext cx="7453907" cy="596900"/>
          </a:xfrm>
          <a:prstGeom prst="rect">
            <a:avLst/>
          </a:prstGeom>
        </p:spPr>
        <p:txBody>
          <a:bodyPr lIns="0" tIns="0" rIns="0" bIns="0" rtlCol="0" anchor="t">
            <a:spAutoFit/>
          </a:bodyPr>
          <a:lstStyle/>
          <a:p>
            <a:pPr algn="ctr">
              <a:lnSpc>
                <a:spcPts val="4900"/>
              </a:lnSpc>
              <a:spcBef>
                <a:spcPct val="0"/>
              </a:spcBef>
            </a:pPr>
            <a:r>
              <a:rPr lang="en-US" sz="3500" dirty="0">
                <a:solidFill>
                  <a:srgbClr val="FFFFFF"/>
                </a:solidFill>
                <a:latin typeface="Magnolia Script"/>
              </a:rPr>
              <a:t>Excel project</a:t>
            </a:r>
          </a:p>
        </p:txBody>
      </p:sp>
      <p:sp>
        <p:nvSpPr>
          <p:cNvPr id="11" name="Freeform 11"/>
          <p:cNvSpPr/>
          <p:nvPr/>
        </p:nvSpPr>
        <p:spPr>
          <a:xfrm>
            <a:off x="12978200" y="8118655"/>
            <a:ext cx="421297" cy="479737"/>
          </a:xfrm>
          <a:custGeom>
            <a:avLst/>
            <a:gdLst/>
            <a:ahLst/>
            <a:cxnLst/>
            <a:rect l="l" t="t" r="r" b="b"/>
            <a:pathLst>
              <a:path w="421297" h="479737">
                <a:moveTo>
                  <a:pt x="0" y="0"/>
                </a:moveTo>
                <a:lnTo>
                  <a:pt x="421297" y="0"/>
                </a:lnTo>
                <a:lnTo>
                  <a:pt x="421297" y="479737"/>
                </a:lnTo>
                <a:lnTo>
                  <a:pt x="0" y="479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20888" b="-20888"/>
            </a:stretch>
          </a:blipFill>
        </p:spPr>
      </p:sp>
      <p:sp>
        <p:nvSpPr>
          <p:cNvPr id="3" name="Freeform 3"/>
          <p:cNvSpPr/>
          <p:nvPr/>
        </p:nvSpPr>
        <p:spPr>
          <a:xfrm>
            <a:off x="9718163" y="8118655"/>
            <a:ext cx="421297" cy="479737"/>
          </a:xfrm>
          <a:custGeom>
            <a:avLst/>
            <a:gdLst/>
            <a:ahLst/>
            <a:cxnLst/>
            <a:rect l="l" t="t" r="r" b="b"/>
            <a:pathLst>
              <a:path w="421297" h="479737">
                <a:moveTo>
                  <a:pt x="0" y="0"/>
                </a:moveTo>
                <a:lnTo>
                  <a:pt x="421296" y="0"/>
                </a:lnTo>
                <a:lnTo>
                  <a:pt x="421296" y="479737"/>
                </a:lnTo>
                <a:lnTo>
                  <a:pt x="0" y="479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TextBox 4"/>
          <p:cNvSpPr txBox="1"/>
          <p:nvPr/>
        </p:nvSpPr>
        <p:spPr>
          <a:xfrm>
            <a:off x="3064413" y="421971"/>
            <a:ext cx="10543581" cy="3416299"/>
          </a:xfrm>
          <a:prstGeom prst="rect">
            <a:avLst/>
          </a:prstGeom>
        </p:spPr>
        <p:txBody>
          <a:bodyPr lIns="0" tIns="0" rIns="0" bIns="0" rtlCol="0" anchor="t">
            <a:spAutoFit/>
          </a:bodyPr>
          <a:lstStyle/>
          <a:p>
            <a:pPr algn="ctr">
              <a:lnSpc>
                <a:spcPts val="28000"/>
              </a:lnSpc>
              <a:spcBef>
                <a:spcPct val="0"/>
              </a:spcBef>
            </a:pPr>
            <a:r>
              <a:rPr lang="en-US" sz="20000" dirty="0">
                <a:solidFill>
                  <a:srgbClr val="FFFFFF"/>
                </a:solidFill>
                <a:latin typeface="Magnolia Script"/>
              </a:rPr>
              <a:t>Thank </a:t>
            </a:r>
          </a:p>
        </p:txBody>
      </p:sp>
      <p:sp>
        <p:nvSpPr>
          <p:cNvPr id="5" name="Freeform 5"/>
          <p:cNvSpPr/>
          <p:nvPr/>
        </p:nvSpPr>
        <p:spPr>
          <a:xfrm>
            <a:off x="9718163" y="3225496"/>
            <a:ext cx="2318451" cy="2647001"/>
          </a:xfrm>
          <a:custGeom>
            <a:avLst/>
            <a:gdLst/>
            <a:ahLst/>
            <a:cxnLst/>
            <a:rect l="l" t="t" r="r" b="b"/>
            <a:pathLst>
              <a:path w="2318451" h="2647001">
                <a:moveTo>
                  <a:pt x="0" y="0"/>
                </a:moveTo>
                <a:lnTo>
                  <a:pt x="2318451" y="0"/>
                </a:lnTo>
                <a:lnTo>
                  <a:pt x="2318451" y="2647002"/>
                </a:lnTo>
                <a:lnTo>
                  <a:pt x="0" y="2647002"/>
                </a:lnTo>
                <a:lnTo>
                  <a:pt x="0" y="0"/>
                </a:lnTo>
                <a:close/>
              </a:path>
            </a:pathLst>
          </a:custGeom>
          <a:blipFill>
            <a:blip r:embed="rId5"/>
            <a:stretch>
              <a:fillRect/>
            </a:stretch>
          </a:blipFill>
        </p:spPr>
      </p:sp>
      <p:sp>
        <p:nvSpPr>
          <p:cNvPr id="6" name="TextBox 6"/>
          <p:cNvSpPr txBox="1"/>
          <p:nvPr/>
        </p:nvSpPr>
        <p:spPr>
          <a:xfrm>
            <a:off x="12813344" y="8792231"/>
            <a:ext cx="4102944" cy="410433"/>
          </a:xfrm>
          <a:prstGeom prst="rect">
            <a:avLst/>
          </a:prstGeom>
        </p:spPr>
        <p:txBody>
          <a:bodyPr lIns="0" tIns="0" rIns="0" bIns="0" rtlCol="0" anchor="t">
            <a:spAutoFit/>
          </a:bodyPr>
          <a:lstStyle/>
          <a:p>
            <a:pPr algn="l">
              <a:lnSpc>
                <a:spcPts val="3389"/>
              </a:lnSpc>
              <a:spcBef>
                <a:spcPct val="0"/>
              </a:spcBef>
            </a:pPr>
            <a:r>
              <a:rPr lang="en-US" sz="2421" dirty="0" err="1">
                <a:solidFill>
                  <a:srgbClr val="FFFFFF"/>
                </a:solidFill>
                <a:latin typeface="Agrandir"/>
              </a:rPr>
              <a:t>BySri</a:t>
            </a:r>
            <a:r>
              <a:rPr lang="en-US" sz="2421" dirty="0">
                <a:solidFill>
                  <a:srgbClr val="FFFFFF"/>
                </a:solidFill>
                <a:latin typeface="Agrandir"/>
              </a:rPr>
              <a:t> </a:t>
            </a:r>
            <a:r>
              <a:rPr lang="en-US" sz="2421" dirty="0" err="1">
                <a:solidFill>
                  <a:srgbClr val="FFFFFF"/>
                </a:solidFill>
                <a:latin typeface="Agrandir"/>
              </a:rPr>
              <a:t>kanth</a:t>
            </a:r>
            <a:endParaRPr lang="en-US" sz="2421" dirty="0">
              <a:solidFill>
                <a:srgbClr val="FFFFFF"/>
              </a:solidFill>
              <a:latin typeface="Agrandir"/>
            </a:endParaRPr>
          </a:p>
        </p:txBody>
      </p:sp>
      <p:sp>
        <p:nvSpPr>
          <p:cNvPr id="7" name="Freeform 7"/>
          <p:cNvSpPr/>
          <p:nvPr/>
        </p:nvSpPr>
        <p:spPr>
          <a:xfrm flipH="1">
            <a:off x="4497348" y="3394374"/>
            <a:ext cx="1783445" cy="2036179"/>
          </a:xfrm>
          <a:custGeom>
            <a:avLst/>
            <a:gdLst/>
            <a:ahLst/>
            <a:cxnLst/>
            <a:rect l="l" t="t" r="r" b="b"/>
            <a:pathLst>
              <a:path w="1783445" h="2036179">
                <a:moveTo>
                  <a:pt x="1783444" y="0"/>
                </a:moveTo>
                <a:lnTo>
                  <a:pt x="0" y="0"/>
                </a:lnTo>
                <a:lnTo>
                  <a:pt x="0" y="2036179"/>
                </a:lnTo>
                <a:lnTo>
                  <a:pt x="1783444" y="2036179"/>
                </a:lnTo>
                <a:lnTo>
                  <a:pt x="1783444" y="0"/>
                </a:lnTo>
                <a:close/>
              </a:path>
            </a:pathLst>
          </a:custGeom>
          <a:blipFill>
            <a:blip r:embed="rId5"/>
            <a:stretch>
              <a:fillRect/>
            </a:stretch>
          </a:blipFill>
        </p:spPr>
      </p:sp>
      <p:sp>
        <p:nvSpPr>
          <p:cNvPr id="8" name="TextBox 8"/>
          <p:cNvSpPr txBox="1"/>
          <p:nvPr/>
        </p:nvSpPr>
        <p:spPr>
          <a:xfrm>
            <a:off x="4393619" y="3497586"/>
            <a:ext cx="7453907" cy="2736851"/>
          </a:xfrm>
          <a:prstGeom prst="rect">
            <a:avLst/>
          </a:prstGeom>
        </p:spPr>
        <p:txBody>
          <a:bodyPr lIns="0" tIns="0" rIns="0" bIns="0" rtlCol="0" anchor="t">
            <a:spAutoFit/>
          </a:bodyPr>
          <a:lstStyle/>
          <a:p>
            <a:pPr algn="ctr">
              <a:lnSpc>
                <a:spcPts val="22399"/>
              </a:lnSpc>
              <a:spcBef>
                <a:spcPct val="0"/>
              </a:spcBef>
            </a:pPr>
            <a:r>
              <a:rPr lang="en-US" sz="15999" dirty="0">
                <a:solidFill>
                  <a:srgbClr val="FFFFFF"/>
                </a:solidFill>
                <a:latin typeface="Magnolia Script"/>
              </a:rPr>
              <a:t>You</a:t>
            </a:r>
          </a:p>
        </p:txBody>
      </p:sp>
      <p:sp>
        <p:nvSpPr>
          <p:cNvPr id="9" name="TextBox 9"/>
          <p:cNvSpPr txBox="1"/>
          <p:nvPr/>
        </p:nvSpPr>
        <p:spPr>
          <a:xfrm>
            <a:off x="7798507" y="8051980"/>
            <a:ext cx="7453907" cy="596900"/>
          </a:xfrm>
          <a:prstGeom prst="rect">
            <a:avLst/>
          </a:prstGeom>
        </p:spPr>
        <p:txBody>
          <a:bodyPr lIns="0" tIns="0" rIns="0" bIns="0" rtlCol="0" anchor="t">
            <a:spAutoFit/>
          </a:bodyPr>
          <a:lstStyle/>
          <a:p>
            <a:pPr algn="ctr">
              <a:lnSpc>
                <a:spcPts val="4900"/>
              </a:lnSpc>
              <a:spcBef>
                <a:spcPct val="0"/>
              </a:spcBef>
            </a:pPr>
            <a:r>
              <a:rPr lang="en-US" sz="3500">
                <a:solidFill>
                  <a:srgbClr val="FFFFFF"/>
                </a:solidFill>
                <a:latin typeface="Magnolia Script"/>
              </a:rPr>
              <a:t>Excel project</a:t>
            </a:r>
          </a:p>
        </p:txBody>
      </p:sp>
      <p:sp>
        <p:nvSpPr>
          <p:cNvPr id="10" name="Freeform 10"/>
          <p:cNvSpPr/>
          <p:nvPr/>
        </p:nvSpPr>
        <p:spPr>
          <a:xfrm>
            <a:off x="12978200" y="8118655"/>
            <a:ext cx="421297" cy="479737"/>
          </a:xfrm>
          <a:custGeom>
            <a:avLst/>
            <a:gdLst/>
            <a:ahLst/>
            <a:cxnLst/>
            <a:rect l="l" t="t" r="r" b="b"/>
            <a:pathLst>
              <a:path w="421297" h="479737">
                <a:moveTo>
                  <a:pt x="0" y="0"/>
                </a:moveTo>
                <a:lnTo>
                  <a:pt x="421297" y="0"/>
                </a:lnTo>
                <a:lnTo>
                  <a:pt x="421297" y="479737"/>
                </a:lnTo>
                <a:lnTo>
                  <a:pt x="0" y="479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111" b="-9111"/>
            </a:stretch>
          </a:blipFill>
        </p:spPr>
      </p:sp>
      <p:sp>
        <p:nvSpPr>
          <p:cNvPr id="3" name="Freeform 3"/>
          <p:cNvSpPr/>
          <p:nvPr/>
        </p:nvSpPr>
        <p:spPr>
          <a:xfrm>
            <a:off x="607403" y="399482"/>
            <a:ext cx="291824" cy="332305"/>
          </a:xfrm>
          <a:custGeom>
            <a:avLst/>
            <a:gdLst/>
            <a:ahLst/>
            <a:cxnLst/>
            <a:rect l="l" t="t" r="r" b="b"/>
            <a:pathLst>
              <a:path w="291824" h="332305">
                <a:moveTo>
                  <a:pt x="0" y="0"/>
                </a:moveTo>
                <a:lnTo>
                  <a:pt x="291824" y="0"/>
                </a:lnTo>
                <a:lnTo>
                  <a:pt x="291824" y="332305"/>
                </a:lnTo>
                <a:lnTo>
                  <a:pt x="0" y="33230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4" name="Group 4"/>
          <p:cNvGrpSpPr>
            <a:grpSpLocks noChangeAspect="1"/>
          </p:cNvGrpSpPr>
          <p:nvPr/>
        </p:nvGrpSpPr>
        <p:grpSpPr>
          <a:xfrm>
            <a:off x="1976409" y="1909872"/>
            <a:ext cx="6473317" cy="6467255"/>
            <a:chOff x="0" y="0"/>
            <a:chExt cx="3255264" cy="3252216"/>
          </a:xfrm>
        </p:grpSpPr>
        <p:sp>
          <p:nvSpPr>
            <p:cNvPr id="5" name="Freeform 5"/>
            <p:cNvSpPr/>
            <p:nvPr/>
          </p:nvSpPr>
          <p:spPr>
            <a:xfrm>
              <a:off x="0" y="0"/>
              <a:ext cx="3255264" cy="3252216"/>
            </a:xfrm>
            <a:custGeom>
              <a:avLst/>
              <a:gdLst/>
              <a:ahLst/>
              <a:cxnLst/>
              <a:rect l="l" t="t" r="r" b="b"/>
              <a:pathLst>
                <a:path w="3255264" h="3252216">
                  <a:moveTo>
                    <a:pt x="3255264" y="3252216"/>
                  </a:moveTo>
                  <a:lnTo>
                    <a:pt x="0" y="3252216"/>
                  </a:lnTo>
                  <a:lnTo>
                    <a:pt x="0" y="0"/>
                  </a:lnTo>
                  <a:lnTo>
                    <a:pt x="3255264" y="0"/>
                  </a:lnTo>
                  <a:lnTo>
                    <a:pt x="3255264" y="3252216"/>
                  </a:lnTo>
                  <a:close/>
                </a:path>
              </a:pathLst>
            </a:custGeom>
            <a:blipFill>
              <a:blip r:embed="rId5"/>
              <a:stretch>
                <a:fillRect l="-15" r="-15"/>
              </a:stretch>
            </a:blipFill>
          </p:spPr>
        </p:sp>
        <p:sp>
          <p:nvSpPr>
            <p:cNvPr id="6" name="Freeform 6"/>
            <p:cNvSpPr/>
            <p:nvPr/>
          </p:nvSpPr>
          <p:spPr>
            <a:xfrm>
              <a:off x="178784" y="170440"/>
              <a:ext cx="2903731" cy="2875349"/>
            </a:xfrm>
            <a:custGeom>
              <a:avLst/>
              <a:gdLst/>
              <a:ahLst/>
              <a:cxnLst/>
              <a:rect l="l" t="t" r="r" b="b"/>
              <a:pathLst>
                <a:path w="2903731" h="2875349">
                  <a:moveTo>
                    <a:pt x="65607" y="158"/>
                  </a:moveTo>
                  <a:lnTo>
                    <a:pt x="2878476" y="31987"/>
                  </a:lnTo>
                  <a:cubicBezTo>
                    <a:pt x="2892501" y="32145"/>
                    <a:pt x="2903731" y="43665"/>
                    <a:pt x="2903531" y="57691"/>
                  </a:cubicBezTo>
                  <a:lnTo>
                    <a:pt x="2863754" y="2850091"/>
                  </a:lnTo>
                  <a:cubicBezTo>
                    <a:pt x="2863553" y="2864142"/>
                    <a:pt x="2851959" y="2875349"/>
                    <a:pt x="2837909" y="2875069"/>
                  </a:cubicBezTo>
                  <a:lnTo>
                    <a:pt x="25041" y="2819370"/>
                  </a:lnTo>
                  <a:cubicBezTo>
                    <a:pt x="11100" y="2819094"/>
                    <a:pt x="0" y="2807608"/>
                    <a:pt x="200" y="2793665"/>
                  </a:cubicBezTo>
                  <a:lnTo>
                    <a:pt x="39977" y="25136"/>
                  </a:lnTo>
                  <a:cubicBezTo>
                    <a:pt x="40179" y="11171"/>
                    <a:pt x="51641" y="0"/>
                    <a:pt x="65607" y="158"/>
                  </a:cubicBezTo>
                  <a:close/>
                </a:path>
              </a:pathLst>
            </a:custGeom>
            <a:blipFill>
              <a:blip r:embed="rId6"/>
              <a:stretch>
                <a:fillRect l="-5627" r="-2052"/>
              </a:stretch>
            </a:blipFill>
          </p:spPr>
        </p:sp>
      </p:grpSp>
      <p:sp>
        <p:nvSpPr>
          <p:cNvPr id="7" name="TextBox 7"/>
          <p:cNvSpPr txBox="1"/>
          <p:nvPr/>
        </p:nvSpPr>
        <p:spPr>
          <a:xfrm>
            <a:off x="10337826" y="2295303"/>
            <a:ext cx="6625422" cy="2325370"/>
          </a:xfrm>
          <a:prstGeom prst="rect">
            <a:avLst/>
          </a:prstGeom>
        </p:spPr>
        <p:txBody>
          <a:bodyPr lIns="0" tIns="0" rIns="0" bIns="0" rtlCol="0" anchor="t">
            <a:spAutoFit/>
          </a:bodyPr>
          <a:lstStyle/>
          <a:p>
            <a:pPr algn="l">
              <a:lnSpc>
                <a:spcPts val="8959"/>
              </a:lnSpc>
            </a:pPr>
            <a:r>
              <a:rPr lang="en-US" sz="6399" dirty="0">
                <a:solidFill>
                  <a:srgbClr val="FFFFFF"/>
                </a:solidFill>
                <a:latin typeface="Magnolia Script"/>
              </a:rPr>
              <a:t>Project Brief</a:t>
            </a:r>
          </a:p>
          <a:p>
            <a:pPr algn="l">
              <a:lnSpc>
                <a:spcPts val="9800"/>
              </a:lnSpc>
              <a:spcBef>
                <a:spcPct val="0"/>
              </a:spcBef>
            </a:pPr>
            <a:endParaRPr lang="en-US" sz="6399" dirty="0">
              <a:solidFill>
                <a:srgbClr val="FFFFFF"/>
              </a:solidFill>
              <a:latin typeface="Magnolia Script"/>
            </a:endParaRPr>
          </a:p>
        </p:txBody>
      </p:sp>
      <p:sp>
        <p:nvSpPr>
          <p:cNvPr id="8" name="Freeform 8"/>
          <p:cNvSpPr/>
          <p:nvPr/>
        </p:nvSpPr>
        <p:spPr>
          <a:xfrm>
            <a:off x="10519168" y="3519900"/>
            <a:ext cx="4602638" cy="281912"/>
          </a:xfrm>
          <a:custGeom>
            <a:avLst/>
            <a:gdLst/>
            <a:ahLst/>
            <a:cxnLst/>
            <a:rect l="l" t="t" r="r" b="b"/>
            <a:pathLst>
              <a:path w="4602638" h="281912">
                <a:moveTo>
                  <a:pt x="0" y="0"/>
                </a:moveTo>
                <a:lnTo>
                  <a:pt x="4602637" y="0"/>
                </a:lnTo>
                <a:lnTo>
                  <a:pt x="4602637" y="281912"/>
                </a:lnTo>
                <a:lnTo>
                  <a:pt x="0" y="28191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9" name="TextBox 9"/>
          <p:cNvSpPr txBox="1"/>
          <p:nvPr/>
        </p:nvSpPr>
        <p:spPr>
          <a:xfrm>
            <a:off x="10337826" y="4659300"/>
            <a:ext cx="6002322" cy="3023235"/>
          </a:xfrm>
          <a:prstGeom prst="rect">
            <a:avLst/>
          </a:prstGeom>
        </p:spPr>
        <p:txBody>
          <a:bodyPr lIns="0" tIns="0" rIns="0" bIns="0" rtlCol="0" anchor="t">
            <a:spAutoFit/>
          </a:bodyPr>
          <a:lstStyle/>
          <a:p>
            <a:pPr algn="l">
              <a:lnSpc>
                <a:spcPts val="2940"/>
              </a:lnSpc>
            </a:pPr>
            <a:r>
              <a:rPr lang="en-US" sz="2100" dirty="0">
                <a:solidFill>
                  <a:srgbClr val="FFFFFF"/>
                </a:solidFill>
                <a:latin typeface="Agrandir"/>
              </a:rPr>
              <a:t>As the newly appointed franchise owner of Maven Roasters, a prominent coffee shop chain with three locations in New York City, the goal of enhancing understanding of purchase behavior and optimizing operational efficiency is pursued. To achieve this, transactional data from the first half of 2023 has </a:t>
            </a:r>
            <a:r>
              <a:rPr lang="en-US" sz="2100" dirty="0" err="1">
                <a:solidFill>
                  <a:srgbClr val="FFFFFF"/>
                </a:solidFill>
                <a:latin typeface="Agrandir"/>
              </a:rPr>
              <a:t>beengathered</a:t>
            </a:r>
            <a:r>
              <a:rPr lang="en-US" sz="2100" dirty="0">
                <a:solidFill>
                  <a:srgbClr val="FFFFFF"/>
                </a:solidFill>
                <a:latin typeface="Agrandir"/>
              </a:rPr>
              <a:t>.</a:t>
            </a:r>
          </a:p>
          <a:p>
            <a:pPr algn="l">
              <a:lnSpc>
                <a:spcPts val="2940"/>
              </a:lnSpc>
              <a:spcBef>
                <a:spcPct val="0"/>
              </a:spcBef>
            </a:pPr>
            <a:endParaRPr lang="en-US" sz="2100" dirty="0">
              <a:solidFill>
                <a:srgbClr val="FFFFFF"/>
              </a:solidFill>
              <a:latin typeface="Agrandi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111" b="-9111"/>
            </a:stretch>
          </a:blipFill>
        </p:spPr>
      </p:sp>
      <p:sp>
        <p:nvSpPr>
          <p:cNvPr id="3" name="Freeform 3"/>
          <p:cNvSpPr/>
          <p:nvPr/>
        </p:nvSpPr>
        <p:spPr>
          <a:xfrm>
            <a:off x="607403" y="399482"/>
            <a:ext cx="291824" cy="332305"/>
          </a:xfrm>
          <a:custGeom>
            <a:avLst/>
            <a:gdLst/>
            <a:ahLst/>
            <a:cxnLst/>
            <a:rect l="l" t="t" r="r" b="b"/>
            <a:pathLst>
              <a:path w="291824" h="332305">
                <a:moveTo>
                  <a:pt x="0" y="0"/>
                </a:moveTo>
                <a:lnTo>
                  <a:pt x="291824" y="0"/>
                </a:lnTo>
                <a:lnTo>
                  <a:pt x="291824" y="332305"/>
                </a:lnTo>
                <a:lnTo>
                  <a:pt x="0" y="33230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4" name="Group 4"/>
          <p:cNvGrpSpPr>
            <a:grpSpLocks noChangeAspect="1"/>
          </p:cNvGrpSpPr>
          <p:nvPr/>
        </p:nvGrpSpPr>
        <p:grpSpPr>
          <a:xfrm>
            <a:off x="7777870" y="5287280"/>
            <a:ext cx="4982920" cy="3588284"/>
            <a:chOff x="0" y="0"/>
            <a:chExt cx="3136392" cy="2258568"/>
          </a:xfrm>
        </p:grpSpPr>
        <p:sp>
          <p:nvSpPr>
            <p:cNvPr id="5" name="Freeform 5"/>
            <p:cNvSpPr/>
            <p:nvPr/>
          </p:nvSpPr>
          <p:spPr>
            <a:xfrm>
              <a:off x="114300" y="125984"/>
              <a:ext cx="2882900" cy="1993900"/>
            </a:xfrm>
            <a:custGeom>
              <a:avLst/>
              <a:gdLst/>
              <a:ahLst/>
              <a:cxnLst/>
              <a:rect l="l" t="t" r="r" b="b"/>
              <a:pathLst>
                <a:path w="2882900" h="1993900">
                  <a:moveTo>
                    <a:pt x="2882900" y="1993900"/>
                  </a:moveTo>
                  <a:lnTo>
                    <a:pt x="0" y="1993900"/>
                  </a:lnTo>
                  <a:lnTo>
                    <a:pt x="0" y="0"/>
                  </a:lnTo>
                  <a:lnTo>
                    <a:pt x="2882900" y="0"/>
                  </a:lnTo>
                  <a:lnTo>
                    <a:pt x="2882900" y="1993900"/>
                  </a:lnTo>
                  <a:close/>
                </a:path>
              </a:pathLst>
            </a:custGeom>
            <a:blipFill>
              <a:blip r:embed="rId5"/>
              <a:stretch>
                <a:fillRect l="-3744"/>
              </a:stretch>
            </a:blipFill>
          </p:spPr>
        </p:sp>
        <p:sp>
          <p:nvSpPr>
            <p:cNvPr id="6" name="Freeform 6"/>
            <p:cNvSpPr/>
            <p:nvPr/>
          </p:nvSpPr>
          <p:spPr>
            <a:xfrm>
              <a:off x="0" y="-1016"/>
              <a:ext cx="3136392" cy="2258568"/>
            </a:xfrm>
            <a:custGeom>
              <a:avLst/>
              <a:gdLst/>
              <a:ahLst/>
              <a:cxnLst/>
              <a:rect l="l" t="t" r="r" b="b"/>
              <a:pathLst>
                <a:path w="3136392" h="2258568">
                  <a:moveTo>
                    <a:pt x="3136392" y="2258568"/>
                  </a:moveTo>
                  <a:lnTo>
                    <a:pt x="0" y="2258568"/>
                  </a:lnTo>
                  <a:lnTo>
                    <a:pt x="0" y="0"/>
                  </a:lnTo>
                  <a:lnTo>
                    <a:pt x="3136392" y="0"/>
                  </a:lnTo>
                  <a:lnTo>
                    <a:pt x="3136392" y="2258568"/>
                  </a:lnTo>
                  <a:close/>
                </a:path>
              </a:pathLst>
            </a:custGeom>
            <a:blipFill>
              <a:blip r:embed="rId6"/>
              <a:stretch>
                <a:fillRect l="-8" r="-8"/>
              </a:stretch>
            </a:blipFill>
          </p:spPr>
        </p:sp>
      </p:grpSp>
      <p:grpSp>
        <p:nvGrpSpPr>
          <p:cNvPr id="7" name="Group 7"/>
          <p:cNvGrpSpPr>
            <a:grpSpLocks noChangeAspect="1"/>
          </p:cNvGrpSpPr>
          <p:nvPr/>
        </p:nvGrpSpPr>
        <p:grpSpPr>
          <a:xfrm>
            <a:off x="11253061" y="1479368"/>
            <a:ext cx="7756535" cy="5585610"/>
            <a:chOff x="0" y="0"/>
            <a:chExt cx="3136392" cy="2258568"/>
          </a:xfrm>
        </p:grpSpPr>
        <p:sp>
          <p:nvSpPr>
            <p:cNvPr id="8" name="Freeform 8"/>
            <p:cNvSpPr/>
            <p:nvPr/>
          </p:nvSpPr>
          <p:spPr>
            <a:xfrm>
              <a:off x="114300" y="125984"/>
              <a:ext cx="2882900" cy="1993900"/>
            </a:xfrm>
            <a:custGeom>
              <a:avLst/>
              <a:gdLst/>
              <a:ahLst/>
              <a:cxnLst/>
              <a:rect l="l" t="t" r="r" b="b"/>
              <a:pathLst>
                <a:path w="2882900" h="1993900">
                  <a:moveTo>
                    <a:pt x="2882900" y="1993900"/>
                  </a:moveTo>
                  <a:lnTo>
                    <a:pt x="0" y="1993900"/>
                  </a:lnTo>
                  <a:lnTo>
                    <a:pt x="0" y="0"/>
                  </a:lnTo>
                  <a:lnTo>
                    <a:pt x="2882900" y="0"/>
                  </a:lnTo>
                  <a:lnTo>
                    <a:pt x="2882900" y="1993900"/>
                  </a:lnTo>
                  <a:close/>
                </a:path>
              </a:pathLst>
            </a:custGeom>
            <a:blipFill>
              <a:blip r:embed="rId7"/>
              <a:stretch>
                <a:fillRect l="-1807" r="-1807"/>
              </a:stretch>
            </a:blipFill>
          </p:spPr>
        </p:sp>
        <p:sp>
          <p:nvSpPr>
            <p:cNvPr id="9" name="Freeform 9"/>
            <p:cNvSpPr/>
            <p:nvPr/>
          </p:nvSpPr>
          <p:spPr>
            <a:xfrm>
              <a:off x="0" y="-1016"/>
              <a:ext cx="3136392" cy="2258568"/>
            </a:xfrm>
            <a:custGeom>
              <a:avLst/>
              <a:gdLst/>
              <a:ahLst/>
              <a:cxnLst/>
              <a:rect l="l" t="t" r="r" b="b"/>
              <a:pathLst>
                <a:path w="3136392" h="2258568">
                  <a:moveTo>
                    <a:pt x="3136392" y="2258568"/>
                  </a:moveTo>
                  <a:lnTo>
                    <a:pt x="0" y="2258568"/>
                  </a:lnTo>
                  <a:lnTo>
                    <a:pt x="0" y="0"/>
                  </a:lnTo>
                  <a:lnTo>
                    <a:pt x="3136392" y="0"/>
                  </a:lnTo>
                  <a:lnTo>
                    <a:pt x="3136392" y="2258568"/>
                  </a:lnTo>
                  <a:close/>
                </a:path>
              </a:pathLst>
            </a:custGeom>
            <a:blipFill>
              <a:blip r:embed="rId6"/>
              <a:stretch>
                <a:fillRect l="-8" r="-8"/>
              </a:stretch>
            </a:blipFill>
          </p:spPr>
        </p:sp>
      </p:grpSp>
      <p:grpSp>
        <p:nvGrpSpPr>
          <p:cNvPr id="10" name="Group 10"/>
          <p:cNvGrpSpPr>
            <a:grpSpLocks noChangeAspect="1"/>
          </p:cNvGrpSpPr>
          <p:nvPr/>
        </p:nvGrpSpPr>
        <p:grpSpPr>
          <a:xfrm>
            <a:off x="13319047" y="5254393"/>
            <a:ext cx="3624564" cy="3621170"/>
            <a:chOff x="0" y="0"/>
            <a:chExt cx="3255264" cy="3252216"/>
          </a:xfrm>
        </p:grpSpPr>
        <p:sp>
          <p:nvSpPr>
            <p:cNvPr id="11" name="Freeform 11"/>
            <p:cNvSpPr/>
            <p:nvPr/>
          </p:nvSpPr>
          <p:spPr>
            <a:xfrm>
              <a:off x="0" y="0"/>
              <a:ext cx="3255264" cy="3252216"/>
            </a:xfrm>
            <a:custGeom>
              <a:avLst/>
              <a:gdLst/>
              <a:ahLst/>
              <a:cxnLst/>
              <a:rect l="l" t="t" r="r" b="b"/>
              <a:pathLst>
                <a:path w="3255264" h="3252216">
                  <a:moveTo>
                    <a:pt x="3255264" y="3252216"/>
                  </a:moveTo>
                  <a:lnTo>
                    <a:pt x="0" y="3252216"/>
                  </a:lnTo>
                  <a:lnTo>
                    <a:pt x="0" y="0"/>
                  </a:lnTo>
                  <a:lnTo>
                    <a:pt x="3255264" y="0"/>
                  </a:lnTo>
                  <a:lnTo>
                    <a:pt x="3255264" y="3252216"/>
                  </a:lnTo>
                  <a:close/>
                </a:path>
              </a:pathLst>
            </a:custGeom>
            <a:blipFill>
              <a:blip r:embed="rId8"/>
              <a:stretch>
                <a:fillRect l="-15" r="-15"/>
              </a:stretch>
            </a:blipFill>
          </p:spPr>
        </p:sp>
        <p:sp>
          <p:nvSpPr>
            <p:cNvPr id="12" name="Freeform 12"/>
            <p:cNvSpPr/>
            <p:nvPr/>
          </p:nvSpPr>
          <p:spPr>
            <a:xfrm>
              <a:off x="178784" y="170440"/>
              <a:ext cx="2903731" cy="2875349"/>
            </a:xfrm>
            <a:custGeom>
              <a:avLst/>
              <a:gdLst/>
              <a:ahLst/>
              <a:cxnLst/>
              <a:rect l="l" t="t" r="r" b="b"/>
              <a:pathLst>
                <a:path w="2903731" h="2875349">
                  <a:moveTo>
                    <a:pt x="65607" y="158"/>
                  </a:moveTo>
                  <a:lnTo>
                    <a:pt x="2878476" y="31987"/>
                  </a:lnTo>
                  <a:cubicBezTo>
                    <a:pt x="2892501" y="32145"/>
                    <a:pt x="2903731" y="43665"/>
                    <a:pt x="2903531" y="57691"/>
                  </a:cubicBezTo>
                  <a:lnTo>
                    <a:pt x="2863754" y="2850091"/>
                  </a:lnTo>
                  <a:cubicBezTo>
                    <a:pt x="2863553" y="2864142"/>
                    <a:pt x="2851959" y="2875349"/>
                    <a:pt x="2837909" y="2875069"/>
                  </a:cubicBezTo>
                  <a:lnTo>
                    <a:pt x="25041" y="2819370"/>
                  </a:lnTo>
                  <a:cubicBezTo>
                    <a:pt x="11100" y="2819094"/>
                    <a:pt x="0" y="2807608"/>
                    <a:pt x="200" y="2793665"/>
                  </a:cubicBezTo>
                  <a:lnTo>
                    <a:pt x="39977" y="25136"/>
                  </a:lnTo>
                  <a:cubicBezTo>
                    <a:pt x="40179" y="11171"/>
                    <a:pt x="51641" y="0"/>
                    <a:pt x="65607" y="158"/>
                  </a:cubicBezTo>
                  <a:close/>
                </a:path>
              </a:pathLst>
            </a:custGeom>
            <a:blipFill>
              <a:blip r:embed="rId9"/>
              <a:stretch>
                <a:fillRect t="-13117" b="-13117"/>
              </a:stretch>
            </a:blipFill>
          </p:spPr>
        </p:sp>
      </p:grpSp>
      <p:grpSp>
        <p:nvGrpSpPr>
          <p:cNvPr id="13" name="Group 13"/>
          <p:cNvGrpSpPr>
            <a:grpSpLocks noChangeAspect="1"/>
          </p:cNvGrpSpPr>
          <p:nvPr/>
        </p:nvGrpSpPr>
        <p:grpSpPr>
          <a:xfrm>
            <a:off x="8659919" y="2645414"/>
            <a:ext cx="2324937" cy="2322760"/>
            <a:chOff x="0" y="0"/>
            <a:chExt cx="3255264" cy="3252216"/>
          </a:xfrm>
        </p:grpSpPr>
        <p:sp>
          <p:nvSpPr>
            <p:cNvPr id="14" name="Freeform 14"/>
            <p:cNvSpPr/>
            <p:nvPr/>
          </p:nvSpPr>
          <p:spPr>
            <a:xfrm>
              <a:off x="0" y="0"/>
              <a:ext cx="3255264" cy="3252216"/>
            </a:xfrm>
            <a:custGeom>
              <a:avLst/>
              <a:gdLst/>
              <a:ahLst/>
              <a:cxnLst/>
              <a:rect l="l" t="t" r="r" b="b"/>
              <a:pathLst>
                <a:path w="3255264" h="3252216">
                  <a:moveTo>
                    <a:pt x="3255264" y="3252216"/>
                  </a:moveTo>
                  <a:lnTo>
                    <a:pt x="0" y="3252216"/>
                  </a:lnTo>
                  <a:lnTo>
                    <a:pt x="0" y="0"/>
                  </a:lnTo>
                  <a:lnTo>
                    <a:pt x="3255264" y="0"/>
                  </a:lnTo>
                  <a:lnTo>
                    <a:pt x="3255264" y="3252216"/>
                  </a:lnTo>
                  <a:close/>
                </a:path>
              </a:pathLst>
            </a:custGeom>
            <a:blipFill>
              <a:blip r:embed="rId8"/>
              <a:stretch>
                <a:fillRect l="-15" r="-15"/>
              </a:stretch>
            </a:blipFill>
          </p:spPr>
        </p:sp>
        <p:sp>
          <p:nvSpPr>
            <p:cNvPr id="15" name="Freeform 15"/>
            <p:cNvSpPr/>
            <p:nvPr/>
          </p:nvSpPr>
          <p:spPr>
            <a:xfrm>
              <a:off x="178784" y="170440"/>
              <a:ext cx="2903731" cy="2875349"/>
            </a:xfrm>
            <a:custGeom>
              <a:avLst/>
              <a:gdLst/>
              <a:ahLst/>
              <a:cxnLst/>
              <a:rect l="l" t="t" r="r" b="b"/>
              <a:pathLst>
                <a:path w="2903731" h="2875349">
                  <a:moveTo>
                    <a:pt x="65607" y="158"/>
                  </a:moveTo>
                  <a:lnTo>
                    <a:pt x="2878476" y="31987"/>
                  </a:lnTo>
                  <a:cubicBezTo>
                    <a:pt x="2892501" y="32145"/>
                    <a:pt x="2903731" y="43665"/>
                    <a:pt x="2903531" y="57691"/>
                  </a:cubicBezTo>
                  <a:lnTo>
                    <a:pt x="2863754" y="2850091"/>
                  </a:lnTo>
                  <a:cubicBezTo>
                    <a:pt x="2863553" y="2864142"/>
                    <a:pt x="2851959" y="2875349"/>
                    <a:pt x="2837909" y="2875069"/>
                  </a:cubicBezTo>
                  <a:lnTo>
                    <a:pt x="25041" y="2819370"/>
                  </a:lnTo>
                  <a:cubicBezTo>
                    <a:pt x="11100" y="2819094"/>
                    <a:pt x="0" y="2807608"/>
                    <a:pt x="200" y="2793665"/>
                  </a:cubicBezTo>
                  <a:lnTo>
                    <a:pt x="39977" y="25136"/>
                  </a:lnTo>
                  <a:cubicBezTo>
                    <a:pt x="40179" y="11171"/>
                    <a:pt x="51641" y="0"/>
                    <a:pt x="65607" y="158"/>
                  </a:cubicBezTo>
                  <a:close/>
                </a:path>
              </a:pathLst>
            </a:custGeom>
            <a:blipFill>
              <a:blip r:embed="rId10"/>
              <a:stretch>
                <a:fillRect l="-4317" r="-30864"/>
              </a:stretch>
            </a:blipFill>
          </p:spPr>
        </p:sp>
      </p:grpSp>
      <p:sp>
        <p:nvSpPr>
          <p:cNvPr id="16" name="TextBox 16"/>
          <p:cNvSpPr txBox="1"/>
          <p:nvPr/>
        </p:nvSpPr>
        <p:spPr>
          <a:xfrm>
            <a:off x="1976409" y="2130668"/>
            <a:ext cx="5449926" cy="2432050"/>
          </a:xfrm>
          <a:prstGeom prst="rect">
            <a:avLst/>
          </a:prstGeom>
        </p:spPr>
        <p:txBody>
          <a:bodyPr lIns="0" tIns="0" rIns="0" bIns="0" rtlCol="0" anchor="t">
            <a:spAutoFit/>
          </a:bodyPr>
          <a:lstStyle/>
          <a:p>
            <a:pPr algn="l">
              <a:lnSpc>
                <a:spcPts val="9800"/>
              </a:lnSpc>
            </a:pPr>
            <a:r>
              <a:rPr lang="en-US" sz="7000">
                <a:solidFill>
                  <a:srgbClr val="FFFFFF"/>
                </a:solidFill>
                <a:latin typeface="Magnolia Script"/>
              </a:rPr>
              <a:t>Project Goals</a:t>
            </a:r>
          </a:p>
          <a:p>
            <a:pPr algn="l">
              <a:lnSpc>
                <a:spcPts val="9800"/>
              </a:lnSpc>
              <a:spcBef>
                <a:spcPct val="0"/>
              </a:spcBef>
            </a:pPr>
            <a:endParaRPr lang="en-US" sz="7000">
              <a:solidFill>
                <a:srgbClr val="FFFFFF"/>
              </a:solidFill>
              <a:latin typeface="Magnolia Script"/>
            </a:endParaRPr>
          </a:p>
        </p:txBody>
      </p:sp>
      <p:sp>
        <p:nvSpPr>
          <p:cNvPr id="17" name="Freeform 17"/>
          <p:cNvSpPr/>
          <p:nvPr/>
        </p:nvSpPr>
        <p:spPr>
          <a:xfrm>
            <a:off x="2096403" y="3534306"/>
            <a:ext cx="4448786" cy="272488"/>
          </a:xfrm>
          <a:custGeom>
            <a:avLst/>
            <a:gdLst/>
            <a:ahLst/>
            <a:cxnLst/>
            <a:rect l="l" t="t" r="r" b="b"/>
            <a:pathLst>
              <a:path w="4448786" h="272488">
                <a:moveTo>
                  <a:pt x="0" y="0"/>
                </a:moveTo>
                <a:lnTo>
                  <a:pt x="4448785" y="0"/>
                </a:lnTo>
                <a:lnTo>
                  <a:pt x="4448785" y="272488"/>
                </a:lnTo>
                <a:lnTo>
                  <a:pt x="0" y="272488"/>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8" name="TextBox 18"/>
          <p:cNvSpPr txBox="1"/>
          <p:nvPr/>
        </p:nvSpPr>
        <p:spPr>
          <a:xfrm>
            <a:off x="1426768" y="4167398"/>
            <a:ext cx="5118420" cy="3394710"/>
          </a:xfrm>
          <a:prstGeom prst="rect">
            <a:avLst/>
          </a:prstGeom>
        </p:spPr>
        <p:txBody>
          <a:bodyPr lIns="0" tIns="0" rIns="0" bIns="0" rtlCol="0" anchor="t">
            <a:spAutoFit/>
          </a:bodyPr>
          <a:lstStyle/>
          <a:p>
            <a:pPr algn="l">
              <a:lnSpc>
                <a:spcPts val="2940"/>
              </a:lnSpc>
            </a:pPr>
            <a:r>
              <a:rPr lang="en-US" sz="2100">
                <a:solidFill>
                  <a:srgbClr val="FFFFFF"/>
                </a:solidFill>
                <a:latin typeface="Agrandir"/>
              </a:rPr>
              <a:t>The goal is to transform the collected transactional data from Maven Roasters into a dynamic and interactive dashboard that visually represents comprehensive data from the first half of 2023, in order to assist franchise owners in identifying patterns, trends, and opportunities for the business.</a:t>
            </a:r>
          </a:p>
          <a:p>
            <a:pPr algn="l">
              <a:lnSpc>
                <a:spcPts val="2940"/>
              </a:lnSpc>
              <a:spcBef>
                <a:spcPct val="0"/>
              </a:spcBef>
            </a:pPr>
            <a:endParaRPr lang="en-US" sz="2100">
              <a:solidFill>
                <a:srgbClr val="FFFFFF"/>
              </a:solidFill>
              <a:latin typeface="Agrandi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111" b="-9111"/>
            </a:stretch>
          </a:blipFill>
        </p:spPr>
      </p:sp>
      <p:sp>
        <p:nvSpPr>
          <p:cNvPr id="3" name="Freeform 3"/>
          <p:cNvSpPr/>
          <p:nvPr/>
        </p:nvSpPr>
        <p:spPr>
          <a:xfrm>
            <a:off x="607403" y="399482"/>
            <a:ext cx="291824" cy="332305"/>
          </a:xfrm>
          <a:custGeom>
            <a:avLst/>
            <a:gdLst/>
            <a:ahLst/>
            <a:cxnLst/>
            <a:rect l="l" t="t" r="r" b="b"/>
            <a:pathLst>
              <a:path w="291824" h="332305">
                <a:moveTo>
                  <a:pt x="0" y="0"/>
                </a:moveTo>
                <a:lnTo>
                  <a:pt x="291824" y="0"/>
                </a:lnTo>
                <a:lnTo>
                  <a:pt x="291824" y="332305"/>
                </a:lnTo>
                <a:lnTo>
                  <a:pt x="0" y="33230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4" name="Group 4"/>
          <p:cNvGrpSpPr>
            <a:grpSpLocks noChangeAspect="1"/>
          </p:cNvGrpSpPr>
          <p:nvPr/>
        </p:nvGrpSpPr>
        <p:grpSpPr>
          <a:xfrm>
            <a:off x="1028700" y="3498406"/>
            <a:ext cx="4568966" cy="3290188"/>
            <a:chOff x="0" y="0"/>
            <a:chExt cx="3136392" cy="2258568"/>
          </a:xfrm>
        </p:grpSpPr>
        <p:sp>
          <p:nvSpPr>
            <p:cNvPr id="5" name="Freeform 5"/>
            <p:cNvSpPr/>
            <p:nvPr/>
          </p:nvSpPr>
          <p:spPr>
            <a:xfrm>
              <a:off x="114300" y="125984"/>
              <a:ext cx="2882900" cy="1993900"/>
            </a:xfrm>
            <a:custGeom>
              <a:avLst/>
              <a:gdLst/>
              <a:ahLst/>
              <a:cxnLst/>
              <a:rect l="l" t="t" r="r" b="b"/>
              <a:pathLst>
                <a:path w="2882900" h="1993900">
                  <a:moveTo>
                    <a:pt x="2882900" y="1993900"/>
                  </a:moveTo>
                  <a:lnTo>
                    <a:pt x="0" y="1993900"/>
                  </a:lnTo>
                  <a:lnTo>
                    <a:pt x="0" y="0"/>
                  </a:lnTo>
                  <a:lnTo>
                    <a:pt x="2882900" y="0"/>
                  </a:lnTo>
                  <a:lnTo>
                    <a:pt x="2882900" y="1993900"/>
                  </a:lnTo>
                  <a:close/>
                </a:path>
              </a:pathLst>
            </a:custGeom>
            <a:blipFill>
              <a:blip r:embed="rId5"/>
              <a:stretch>
                <a:fillRect l="-1904" r="-1904"/>
              </a:stretch>
            </a:blipFill>
          </p:spPr>
        </p:sp>
        <p:sp>
          <p:nvSpPr>
            <p:cNvPr id="6" name="Freeform 6"/>
            <p:cNvSpPr/>
            <p:nvPr/>
          </p:nvSpPr>
          <p:spPr>
            <a:xfrm>
              <a:off x="0" y="-1016"/>
              <a:ext cx="3136392" cy="2258568"/>
            </a:xfrm>
            <a:custGeom>
              <a:avLst/>
              <a:gdLst/>
              <a:ahLst/>
              <a:cxnLst/>
              <a:rect l="l" t="t" r="r" b="b"/>
              <a:pathLst>
                <a:path w="3136392" h="2258568">
                  <a:moveTo>
                    <a:pt x="3136392" y="2258568"/>
                  </a:moveTo>
                  <a:lnTo>
                    <a:pt x="0" y="2258568"/>
                  </a:lnTo>
                  <a:lnTo>
                    <a:pt x="0" y="0"/>
                  </a:lnTo>
                  <a:lnTo>
                    <a:pt x="3136392" y="0"/>
                  </a:lnTo>
                  <a:lnTo>
                    <a:pt x="3136392" y="2258568"/>
                  </a:lnTo>
                  <a:close/>
                </a:path>
              </a:pathLst>
            </a:custGeom>
            <a:blipFill>
              <a:blip r:embed="rId6"/>
              <a:stretch>
                <a:fillRect l="-8" r="-8"/>
              </a:stretch>
            </a:blipFill>
          </p:spPr>
        </p:sp>
      </p:grpSp>
      <p:grpSp>
        <p:nvGrpSpPr>
          <p:cNvPr id="7" name="Group 7"/>
          <p:cNvGrpSpPr>
            <a:grpSpLocks noChangeAspect="1"/>
          </p:cNvGrpSpPr>
          <p:nvPr/>
        </p:nvGrpSpPr>
        <p:grpSpPr>
          <a:xfrm>
            <a:off x="6859517" y="3474926"/>
            <a:ext cx="4568966" cy="3290188"/>
            <a:chOff x="0" y="0"/>
            <a:chExt cx="3136392" cy="2258568"/>
          </a:xfrm>
        </p:grpSpPr>
        <p:sp>
          <p:nvSpPr>
            <p:cNvPr id="8" name="Freeform 8"/>
            <p:cNvSpPr/>
            <p:nvPr/>
          </p:nvSpPr>
          <p:spPr>
            <a:xfrm>
              <a:off x="114300" y="125984"/>
              <a:ext cx="2882900" cy="1993900"/>
            </a:xfrm>
            <a:custGeom>
              <a:avLst/>
              <a:gdLst/>
              <a:ahLst/>
              <a:cxnLst/>
              <a:rect l="l" t="t" r="r" b="b"/>
              <a:pathLst>
                <a:path w="2882900" h="1993900">
                  <a:moveTo>
                    <a:pt x="2882900" y="1993900"/>
                  </a:moveTo>
                  <a:lnTo>
                    <a:pt x="0" y="1993900"/>
                  </a:lnTo>
                  <a:lnTo>
                    <a:pt x="0" y="0"/>
                  </a:lnTo>
                  <a:lnTo>
                    <a:pt x="2882900" y="0"/>
                  </a:lnTo>
                  <a:lnTo>
                    <a:pt x="2882900" y="1993900"/>
                  </a:lnTo>
                  <a:close/>
                </a:path>
              </a:pathLst>
            </a:custGeom>
            <a:blipFill>
              <a:blip r:embed="rId7"/>
              <a:stretch>
                <a:fillRect l="-1856" r="-1856"/>
              </a:stretch>
            </a:blipFill>
          </p:spPr>
        </p:sp>
        <p:sp>
          <p:nvSpPr>
            <p:cNvPr id="9" name="Freeform 9"/>
            <p:cNvSpPr/>
            <p:nvPr/>
          </p:nvSpPr>
          <p:spPr>
            <a:xfrm>
              <a:off x="0" y="-1016"/>
              <a:ext cx="3136392" cy="2258568"/>
            </a:xfrm>
            <a:custGeom>
              <a:avLst/>
              <a:gdLst/>
              <a:ahLst/>
              <a:cxnLst/>
              <a:rect l="l" t="t" r="r" b="b"/>
              <a:pathLst>
                <a:path w="3136392" h="2258568">
                  <a:moveTo>
                    <a:pt x="3136392" y="2258568"/>
                  </a:moveTo>
                  <a:lnTo>
                    <a:pt x="0" y="2258568"/>
                  </a:lnTo>
                  <a:lnTo>
                    <a:pt x="0" y="0"/>
                  </a:lnTo>
                  <a:lnTo>
                    <a:pt x="3136392" y="0"/>
                  </a:lnTo>
                  <a:lnTo>
                    <a:pt x="3136392" y="2258568"/>
                  </a:lnTo>
                  <a:close/>
                </a:path>
              </a:pathLst>
            </a:custGeom>
            <a:blipFill>
              <a:blip r:embed="rId6"/>
              <a:stretch>
                <a:fillRect l="-8" r="-8"/>
              </a:stretch>
            </a:blipFill>
          </p:spPr>
        </p:sp>
      </p:grpSp>
      <p:grpSp>
        <p:nvGrpSpPr>
          <p:cNvPr id="10" name="Group 10"/>
          <p:cNvGrpSpPr>
            <a:grpSpLocks noChangeAspect="1"/>
          </p:cNvGrpSpPr>
          <p:nvPr/>
        </p:nvGrpSpPr>
        <p:grpSpPr>
          <a:xfrm>
            <a:off x="12690334" y="3552123"/>
            <a:ext cx="4568966" cy="3290188"/>
            <a:chOff x="0" y="0"/>
            <a:chExt cx="3136392" cy="2258568"/>
          </a:xfrm>
        </p:grpSpPr>
        <p:sp>
          <p:nvSpPr>
            <p:cNvPr id="11" name="Freeform 11"/>
            <p:cNvSpPr/>
            <p:nvPr/>
          </p:nvSpPr>
          <p:spPr>
            <a:xfrm>
              <a:off x="114300" y="125984"/>
              <a:ext cx="2882900" cy="1993900"/>
            </a:xfrm>
            <a:custGeom>
              <a:avLst/>
              <a:gdLst/>
              <a:ahLst/>
              <a:cxnLst/>
              <a:rect l="l" t="t" r="r" b="b"/>
              <a:pathLst>
                <a:path w="2882900" h="1993900">
                  <a:moveTo>
                    <a:pt x="2882900" y="1993900"/>
                  </a:moveTo>
                  <a:lnTo>
                    <a:pt x="0" y="1993900"/>
                  </a:lnTo>
                  <a:lnTo>
                    <a:pt x="0" y="0"/>
                  </a:lnTo>
                  <a:lnTo>
                    <a:pt x="2882900" y="0"/>
                  </a:lnTo>
                  <a:lnTo>
                    <a:pt x="2882900" y="1993900"/>
                  </a:lnTo>
                  <a:close/>
                </a:path>
              </a:pathLst>
            </a:custGeom>
            <a:blipFill>
              <a:blip r:embed="rId8"/>
              <a:stretch>
                <a:fillRect t="-44192" b="-44192"/>
              </a:stretch>
            </a:blipFill>
          </p:spPr>
        </p:sp>
        <p:sp>
          <p:nvSpPr>
            <p:cNvPr id="12" name="Freeform 12"/>
            <p:cNvSpPr/>
            <p:nvPr/>
          </p:nvSpPr>
          <p:spPr>
            <a:xfrm>
              <a:off x="0" y="-1016"/>
              <a:ext cx="3136392" cy="2258568"/>
            </a:xfrm>
            <a:custGeom>
              <a:avLst/>
              <a:gdLst/>
              <a:ahLst/>
              <a:cxnLst/>
              <a:rect l="l" t="t" r="r" b="b"/>
              <a:pathLst>
                <a:path w="3136392" h="2258568">
                  <a:moveTo>
                    <a:pt x="3136392" y="2258568"/>
                  </a:moveTo>
                  <a:lnTo>
                    <a:pt x="0" y="2258568"/>
                  </a:lnTo>
                  <a:lnTo>
                    <a:pt x="0" y="0"/>
                  </a:lnTo>
                  <a:lnTo>
                    <a:pt x="3136392" y="0"/>
                  </a:lnTo>
                  <a:lnTo>
                    <a:pt x="3136392" y="2258568"/>
                  </a:lnTo>
                  <a:close/>
                </a:path>
              </a:pathLst>
            </a:custGeom>
            <a:blipFill>
              <a:blip r:embed="rId6"/>
              <a:stretch>
                <a:fillRect l="-8" r="-8"/>
              </a:stretch>
            </a:blipFill>
          </p:spPr>
        </p:sp>
      </p:grpSp>
      <p:sp>
        <p:nvSpPr>
          <p:cNvPr id="13" name="TextBox 13"/>
          <p:cNvSpPr txBox="1"/>
          <p:nvPr/>
        </p:nvSpPr>
        <p:spPr>
          <a:xfrm>
            <a:off x="4566824" y="1362478"/>
            <a:ext cx="9154353" cy="1193800"/>
          </a:xfrm>
          <a:prstGeom prst="rect">
            <a:avLst/>
          </a:prstGeom>
        </p:spPr>
        <p:txBody>
          <a:bodyPr lIns="0" tIns="0" rIns="0" bIns="0" rtlCol="0" anchor="t">
            <a:spAutoFit/>
          </a:bodyPr>
          <a:lstStyle/>
          <a:p>
            <a:pPr algn="ctr">
              <a:lnSpc>
                <a:spcPts val="9800"/>
              </a:lnSpc>
              <a:spcBef>
                <a:spcPct val="0"/>
              </a:spcBef>
            </a:pPr>
            <a:r>
              <a:rPr lang="en-US" sz="7000">
                <a:solidFill>
                  <a:srgbClr val="FFFFFF"/>
                </a:solidFill>
                <a:latin typeface="Magnolia Script"/>
              </a:rPr>
              <a:t>Project Objectives</a:t>
            </a:r>
          </a:p>
        </p:txBody>
      </p:sp>
      <p:sp>
        <p:nvSpPr>
          <p:cNvPr id="14" name="Freeform 14"/>
          <p:cNvSpPr/>
          <p:nvPr/>
        </p:nvSpPr>
        <p:spPr>
          <a:xfrm>
            <a:off x="6757235" y="2688244"/>
            <a:ext cx="4773530" cy="292379"/>
          </a:xfrm>
          <a:custGeom>
            <a:avLst/>
            <a:gdLst/>
            <a:ahLst/>
            <a:cxnLst/>
            <a:rect l="l" t="t" r="r" b="b"/>
            <a:pathLst>
              <a:path w="4773530" h="292379">
                <a:moveTo>
                  <a:pt x="0" y="0"/>
                </a:moveTo>
                <a:lnTo>
                  <a:pt x="4773530" y="0"/>
                </a:lnTo>
                <a:lnTo>
                  <a:pt x="4773530" y="292379"/>
                </a:lnTo>
                <a:lnTo>
                  <a:pt x="0" y="292379"/>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5" name="TextBox 15"/>
          <p:cNvSpPr txBox="1"/>
          <p:nvPr/>
        </p:nvSpPr>
        <p:spPr>
          <a:xfrm>
            <a:off x="2208434" y="7222315"/>
            <a:ext cx="2735520" cy="339725"/>
          </a:xfrm>
          <a:prstGeom prst="rect">
            <a:avLst/>
          </a:prstGeom>
        </p:spPr>
        <p:txBody>
          <a:bodyPr lIns="0" tIns="0" rIns="0" bIns="0" rtlCol="0" anchor="t">
            <a:spAutoFit/>
          </a:bodyPr>
          <a:lstStyle/>
          <a:p>
            <a:pPr algn="ctr">
              <a:lnSpc>
                <a:spcPts val="2799"/>
              </a:lnSpc>
              <a:spcBef>
                <a:spcPct val="0"/>
              </a:spcBef>
            </a:pPr>
            <a:r>
              <a:rPr lang="en-US" sz="1999">
                <a:solidFill>
                  <a:srgbClr val="9F5524"/>
                </a:solidFill>
                <a:latin typeface="Open Sans Bold"/>
              </a:rPr>
              <a:t>Objective-1</a:t>
            </a:r>
          </a:p>
        </p:txBody>
      </p:sp>
      <p:sp>
        <p:nvSpPr>
          <p:cNvPr id="16" name="TextBox 16"/>
          <p:cNvSpPr txBox="1"/>
          <p:nvPr/>
        </p:nvSpPr>
        <p:spPr>
          <a:xfrm>
            <a:off x="2051442" y="7793696"/>
            <a:ext cx="3049503" cy="668655"/>
          </a:xfrm>
          <a:prstGeom prst="rect">
            <a:avLst/>
          </a:prstGeom>
        </p:spPr>
        <p:txBody>
          <a:bodyPr lIns="0" tIns="0" rIns="0" bIns="0" rtlCol="0" anchor="t">
            <a:spAutoFit/>
          </a:bodyPr>
          <a:lstStyle/>
          <a:p>
            <a:pPr algn="ctr">
              <a:lnSpc>
                <a:spcPts val="2519"/>
              </a:lnSpc>
              <a:spcBef>
                <a:spcPct val="0"/>
              </a:spcBef>
            </a:pPr>
            <a:r>
              <a:rPr lang="en-US" sz="1799">
                <a:solidFill>
                  <a:srgbClr val="FFFFFF"/>
                </a:solidFill>
                <a:latin typeface="Agrandir"/>
              </a:rPr>
              <a:t>Profile and prepare the raw data for analysis</a:t>
            </a:r>
          </a:p>
        </p:txBody>
      </p:sp>
      <p:sp>
        <p:nvSpPr>
          <p:cNvPr id="17" name="TextBox 17"/>
          <p:cNvSpPr txBox="1"/>
          <p:nvPr/>
        </p:nvSpPr>
        <p:spPr>
          <a:xfrm>
            <a:off x="7776240" y="7222315"/>
            <a:ext cx="2735520" cy="339725"/>
          </a:xfrm>
          <a:prstGeom prst="rect">
            <a:avLst/>
          </a:prstGeom>
        </p:spPr>
        <p:txBody>
          <a:bodyPr lIns="0" tIns="0" rIns="0" bIns="0" rtlCol="0" anchor="t">
            <a:spAutoFit/>
          </a:bodyPr>
          <a:lstStyle/>
          <a:p>
            <a:pPr algn="ctr">
              <a:lnSpc>
                <a:spcPts val="2799"/>
              </a:lnSpc>
              <a:spcBef>
                <a:spcPct val="0"/>
              </a:spcBef>
            </a:pPr>
            <a:r>
              <a:rPr lang="en-US" sz="1999">
                <a:solidFill>
                  <a:srgbClr val="9F5524"/>
                </a:solidFill>
                <a:latin typeface="Open Sans Bold"/>
              </a:rPr>
              <a:t>Objective -2</a:t>
            </a:r>
          </a:p>
        </p:txBody>
      </p:sp>
      <p:sp>
        <p:nvSpPr>
          <p:cNvPr id="18" name="TextBox 18"/>
          <p:cNvSpPr txBox="1"/>
          <p:nvPr/>
        </p:nvSpPr>
        <p:spPr>
          <a:xfrm>
            <a:off x="7462257" y="7793696"/>
            <a:ext cx="3049503" cy="982980"/>
          </a:xfrm>
          <a:prstGeom prst="rect">
            <a:avLst/>
          </a:prstGeom>
        </p:spPr>
        <p:txBody>
          <a:bodyPr lIns="0" tIns="0" rIns="0" bIns="0" rtlCol="0" anchor="t">
            <a:spAutoFit/>
          </a:bodyPr>
          <a:lstStyle/>
          <a:p>
            <a:pPr algn="ctr">
              <a:lnSpc>
                <a:spcPts val="2519"/>
              </a:lnSpc>
            </a:pPr>
            <a:r>
              <a:rPr lang="en-US" sz="1799">
                <a:solidFill>
                  <a:srgbClr val="FFFFFF"/>
                </a:solidFill>
                <a:latin typeface="Agrandir"/>
              </a:rPr>
              <a:t>Explore the data with PivotTables</a:t>
            </a:r>
          </a:p>
          <a:p>
            <a:pPr algn="ctr">
              <a:lnSpc>
                <a:spcPts val="2519"/>
              </a:lnSpc>
              <a:spcBef>
                <a:spcPct val="0"/>
              </a:spcBef>
            </a:pPr>
            <a:endParaRPr lang="en-US" sz="1799">
              <a:solidFill>
                <a:srgbClr val="FFFFFF"/>
              </a:solidFill>
              <a:latin typeface="Agrandir"/>
            </a:endParaRPr>
          </a:p>
        </p:txBody>
      </p:sp>
      <p:sp>
        <p:nvSpPr>
          <p:cNvPr id="19" name="TextBox 19"/>
          <p:cNvSpPr txBox="1"/>
          <p:nvPr/>
        </p:nvSpPr>
        <p:spPr>
          <a:xfrm>
            <a:off x="13014608" y="7222315"/>
            <a:ext cx="2735520" cy="339725"/>
          </a:xfrm>
          <a:prstGeom prst="rect">
            <a:avLst/>
          </a:prstGeom>
        </p:spPr>
        <p:txBody>
          <a:bodyPr lIns="0" tIns="0" rIns="0" bIns="0" rtlCol="0" anchor="t">
            <a:spAutoFit/>
          </a:bodyPr>
          <a:lstStyle/>
          <a:p>
            <a:pPr algn="ctr">
              <a:lnSpc>
                <a:spcPts val="2799"/>
              </a:lnSpc>
              <a:spcBef>
                <a:spcPct val="0"/>
              </a:spcBef>
            </a:pPr>
            <a:r>
              <a:rPr lang="en-US" sz="1999">
                <a:solidFill>
                  <a:srgbClr val="9F5524"/>
                </a:solidFill>
                <a:latin typeface="Open Sans Bold"/>
              </a:rPr>
              <a:t>Objective- 3</a:t>
            </a:r>
          </a:p>
        </p:txBody>
      </p:sp>
      <p:sp>
        <p:nvSpPr>
          <p:cNvPr id="20" name="TextBox 20"/>
          <p:cNvSpPr txBox="1"/>
          <p:nvPr/>
        </p:nvSpPr>
        <p:spPr>
          <a:xfrm>
            <a:off x="13170844" y="7793696"/>
            <a:ext cx="3049503" cy="1297305"/>
          </a:xfrm>
          <a:prstGeom prst="rect">
            <a:avLst/>
          </a:prstGeom>
        </p:spPr>
        <p:txBody>
          <a:bodyPr lIns="0" tIns="0" rIns="0" bIns="0" rtlCol="0" anchor="t">
            <a:spAutoFit/>
          </a:bodyPr>
          <a:lstStyle/>
          <a:p>
            <a:pPr algn="ctr">
              <a:lnSpc>
                <a:spcPts val="2519"/>
              </a:lnSpc>
            </a:pPr>
            <a:r>
              <a:rPr lang="en-US" sz="1799">
                <a:solidFill>
                  <a:srgbClr val="FFFFFF"/>
                </a:solidFill>
                <a:latin typeface="Agrandir"/>
              </a:rPr>
              <a:t>Build a dynamic dashboard to visualize patterns and trends</a:t>
            </a:r>
          </a:p>
          <a:p>
            <a:pPr algn="ctr">
              <a:lnSpc>
                <a:spcPts val="2519"/>
              </a:lnSpc>
              <a:spcBef>
                <a:spcPct val="0"/>
              </a:spcBef>
            </a:pPr>
            <a:endParaRPr lang="en-US" sz="1799">
              <a:solidFill>
                <a:srgbClr val="FFFFFF"/>
              </a:solidFill>
              <a:latin typeface="Agrandi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111" b="-9111"/>
            </a:stretch>
          </a:blipFill>
        </p:spPr>
      </p:sp>
      <p:sp>
        <p:nvSpPr>
          <p:cNvPr id="3" name="Freeform 3"/>
          <p:cNvSpPr/>
          <p:nvPr/>
        </p:nvSpPr>
        <p:spPr>
          <a:xfrm>
            <a:off x="607403" y="399482"/>
            <a:ext cx="291824" cy="332305"/>
          </a:xfrm>
          <a:custGeom>
            <a:avLst/>
            <a:gdLst/>
            <a:ahLst/>
            <a:cxnLst/>
            <a:rect l="l" t="t" r="r" b="b"/>
            <a:pathLst>
              <a:path w="291824" h="332305">
                <a:moveTo>
                  <a:pt x="0" y="0"/>
                </a:moveTo>
                <a:lnTo>
                  <a:pt x="291824" y="0"/>
                </a:lnTo>
                <a:lnTo>
                  <a:pt x="291824" y="332305"/>
                </a:lnTo>
                <a:lnTo>
                  <a:pt x="0" y="33230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4" name="Group 4"/>
          <p:cNvGrpSpPr>
            <a:grpSpLocks noChangeAspect="1"/>
          </p:cNvGrpSpPr>
          <p:nvPr/>
        </p:nvGrpSpPr>
        <p:grpSpPr>
          <a:xfrm>
            <a:off x="-338933" y="1873511"/>
            <a:ext cx="4630685" cy="6539979"/>
            <a:chOff x="0" y="0"/>
            <a:chExt cx="3267456" cy="4614672"/>
          </a:xfrm>
        </p:grpSpPr>
        <p:sp>
          <p:nvSpPr>
            <p:cNvPr id="5" name="Freeform 5"/>
            <p:cNvSpPr/>
            <p:nvPr/>
          </p:nvSpPr>
          <p:spPr>
            <a:xfrm>
              <a:off x="0" y="0"/>
              <a:ext cx="3267456" cy="4618736"/>
            </a:xfrm>
            <a:custGeom>
              <a:avLst/>
              <a:gdLst/>
              <a:ahLst/>
              <a:cxnLst/>
              <a:rect l="l" t="t" r="r" b="b"/>
              <a:pathLst>
                <a:path w="3267456" h="4618736">
                  <a:moveTo>
                    <a:pt x="3267456" y="4618736"/>
                  </a:moveTo>
                  <a:lnTo>
                    <a:pt x="0" y="4618736"/>
                  </a:lnTo>
                  <a:lnTo>
                    <a:pt x="0" y="0"/>
                  </a:lnTo>
                  <a:lnTo>
                    <a:pt x="3267456" y="0"/>
                  </a:lnTo>
                  <a:lnTo>
                    <a:pt x="3267456" y="4618736"/>
                  </a:lnTo>
                  <a:close/>
                </a:path>
              </a:pathLst>
            </a:custGeom>
            <a:blipFill>
              <a:blip r:embed="rId5"/>
              <a:stretch>
                <a:fillRect l="-4" r="-4"/>
              </a:stretch>
            </a:blipFill>
          </p:spPr>
        </p:sp>
        <p:sp>
          <p:nvSpPr>
            <p:cNvPr id="6" name="Freeform 6"/>
            <p:cNvSpPr/>
            <p:nvPr/>
          </p:nvSpPr>
          <p:spPr>
            <a:xfrm>
              <a:off x="144163" y="140959"/>
              <a:ext cx="2993427" cy="4317015"/>
            </a:xfrm>
            <a:custGeom>
              <a:avLst/>
              <a:gdLst/>
              <a:ahLst/>
              <a:cxnLst/>
              <a:rect l="l" t="t" r="r" b="b"/>
              <a:pathLst>
                <a:path w="2993427" h="4317015">
                  <a:moveTo>
                    <a:pt x="2993427" y="12700"/>
                  </a:moveTo>
                  <a:lnTo>
                    <a:pt x="2935892" y="4317015"/>
                  </a:lnTo>
                  <a:lnTo>
                    <a:pt x="0" y="4275547"/>
                  </a:lnTo>
                  <a:lnTo>
                    <a:pt x="0" y="0"/>
                  </a:lnTo>
                  <a:lnTo>
                    <a:pt x="2993427" y="12700"/>
                  </a:lnTo>
                  <a:close/>
                </a:path>
              </a:pathLst>
            </a:custGeom>
            <a:blipFill>
              <a:blip r:embed="rId6"/>
              <a:stretch>
                <a:fillRect t="-2037" b="-2037"/>
              </a:stretch>
            </a:blipFill>
          </p:spPr>
        </p:sp>
      </p:grpSp>
      <p:grpSp>
        <p:nvGrpSpPr>
          <p:cNvPr id="7" name="Group 7"/>
          <p:cNvGrpSpPr>
            <a:grpSpLocks noChangeAspect="1"/>
          </p:cNvGrpSpPr>
          <p:nvPr/>
        </p:nvGrpSpPr>
        <p:grpSpPr>
          <a:xfrm>
            <a:off x="4630166" y="1873511"/>
            <a:ext cx="4630685" cy="6539979"/>
            <a:chOff x="0" y="0"/>
            <a:chExt cx="3267456" cy="4614672"/>
          </a:xfrm>
        </p:grpSpPr>
        <p:sp>
          <p:nvSpPr>
            <p:cNvPr id="8" name="Freeform 8"/>
            <p:cNvSpPr/>
            <p:nvPr/>
          </p:nvSpPr>
          <p:spPr>
            <a:xfrm>
              <a:off x="0" y="0"/>
              <a:ext cx="3267456" cy="4618736"/>
            </a:xfrm>
            <a:custGeom>
              <a:avLst/>
              <a:gdLst/>
              <a:ahLst/>
              <a:cxnLst/>
              <a:rect l="l" t="t" r="r" b="b"/>
              <a:pathLst>
                <a:path w="3267456" h="4618736">
                  <a:moveTo>
                    <a:pt x="3267456" y="4618736"/>
                  </a:moveTo>
                  <a:lnTo>
                    <a:pt x="0" y="4618736"/>
                  </a:lnTo>
                  <a:lnTo>
                    <a:pt x="0" y="0"/>
                  </a:lnTo>
                  <a:lnTo>
                    <a:pt x="3267456" y="0"/>
                  </a:lnTo>
                  <a:lnTo>
                    <a:pt x="3267456" y="4618736"/>
                  </a:lnTo>
                  <a:close/>
                </a:path>
              </a:pathLst>
            </a:custGeom>
            <a:blipFill>
              <a:blip r:embed="rId5"/>
              <a:stretch>
                <a:fillRect l="-4" r="-4"/>
              </a:stretch>
            </a:blipFill>
          </p:spPr>
        </p:sp>
        <p:sp>
          <p:nvSpPr>
            <p:cNvPr id="9" name="Freeform 9"/>
            <p:cNvSpPr/>
            <p:nvPr/>
          </p:nvSpPr>
          <p:spPr>
            <a:xfrm>
              <a:off x="144163" y="140959"/>
              <a:ext cx="2993427" cy="4317015"/>
            </a:xfrm>
            <a:custGeom>
              <a:avLst/>
              <a:gdLst/>
              <a:ahLst/>
              <a:cxnLst/>
              <a:rect l="l" t="t" r="r" b="b"/>
              <a:pathLst>
                <a:path w="2993427" h="4317015">
                  <a:moveTo>
                    <a:pt x="2993427" y="12700"/>
                  </a:moveTo>
                  <a:lnTo>
                    <a:pt x="2935892" y="4317015"/>
                  </a:lnTo>
                  <a:lnTo>
                    <a:pt x="0" y="4275547"/>
                  </a:lnTo>
                  <a:lnTo>
                    <a:pt x="0" y="0"/>
                  </a:lnTo>
                  <a:lnTo>
                    <a:pt x="2993427" y="12700"/>
                  </a:lnTo>
                  <a:close/>
                </a:path>
              </a:pathLst>
            </a:custGeom>
            <a:blipFill>
              <a:blip r:embed="rId7"/>
              <a:stretch>
                <a:fillRect t="-2037" b="-2037"/>
              </a:stretch>
            </a:blipFill>
          </p:spPr>
        </p:sp>
      </p:grpSp>
      <p:sp>
        <p:nvSpPr>
          <p:cNvPr id="10" name="TextBox 10"/>
          <p:cNvSpPr txBox="1"/>
          <p:nvPr/>
        </p:nvSpPr>
        <p:spPr>
          <a:xfrm>
            <a:off x="10915147" y="1187335"/>
            <a:ext cx="5449926" cy="1193800"/>
          </a:xfrm>
          <a:prstGeom prst="rect">
            <a:avLst/>
          </a:prstGeom>
        </p:spPr>
        <p:txBody>
          <a:bodyPr lIns="0" tIns="0" rIns="0" bIns="0" rtlCol="0" anchor="t">
            <a:spAutoFit/>
          </a:bodyPr>
          <a:lstStyle/>
          <a:p>
            <a:pPr algn="l">
              <a:lnSpc>
                <a:spcPts val="9800"/>
              </a:lnSpc>
              <a:spcBef>
                <a:spcPct val="0"/>
              </a:spcBef>
            </a:pPr>
            <a:r>
              <a:rPr lang="en-US" sz="7000">
                <a:solidFill>
                  <a:srgbClr val="FFFFFF"/>
                </a:solidFill>
                <a:latin typeface="Magnolia Script"/>
              </a:rPr>
              <a:t>Objective - 1</a:t>
            </a:r>
          </a:p>
        </p:txBody>
      </p:sp>
      <p:sp>
        <p:nvSpPr>
          <p:cNvPr id="11" name="Freeform 11"/>
          <p:cNvSpPr/>
          <p:nvPr/>
        </p:nvSpPr>
        <p:spPr>
          <a:xfrm>
            <a:off x="10840785" y="2381135"/>
            <a:ext cx="4851010" cy="297124"/>
          </a:xfrm>
          <a:custGeom>
            <a:avLst/>
            <a:gdLst/>
            <a:ahLst/>
            <a:cxnLst/>
            <a:rect l="l" t="t" r="r" b="b"/>
            <a:pathLst>
              <a:path w="4851010" h="297124">
                <a:moveTo>
                  <a:pt x="0" y="0"/>
                </a:moveTo>
                <a:lnTo>
                  <a:pt x="4851010" y="0"/>
                </a:lnTo>
                <a:lnTo>
                  <a:pt x="4851010" y="297124"/>
                </a:lnTo>
                <a:lnTo>
                  <a:pt x="0" y="29712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2" name="TextBox 12"/>
          <p:cNvSpPr txBox="1"/>
          <p:nvPr/>
        </p:nvSpPr>
        <p:spPr>
          <a:xfrm>
            <a:off x="10643167" y="3354972"/>
            <a:ext cx="6218291" cy="5845810"/>
          </a:xfrm>
          <a:prstGeom prst="rect">
            <a:avLst/>
          </a:prstGeom>
        </p:spPr>
        <p:txBody>
          <a:bodyPr lIns="0" tIns="0" rIns="0" bIns="0" rtlCol="0" anchor="t">
            <a:spAutoFit/>
          </a:bodyPr>
          <a:lstStyle/>
          <a:p>
            <a:pPr marL="345439" lvl="1" indent="-172720" algn="l">
              <a:lnSpc>
                <a:spcPts val="2239"/>
              </a:lnSpc>
              <a:buFont typeface="Arial"/>
              <a:buChar char="•"/>
            </a:pPr>
            <a:r>
              <a:rPr lang="en-US" sz="1599">
                <a:solidFill>
                  <a:srgbClr val="FFFFFF"/>
                </a:solidFill>
                <a:latin typeface="Agrandir"/>
              </a:rPr>
              <a:t>The number of records in the dataset is 149,116, and the number of fields is 11.</a:t>
            </a:r>
          </a:p>
          <a:p>
            <a:pPr marL="345439" lvl="1" indent="-172720" algn="l">
              <a:lnSpc>
                <a:spcPts val="2239"/>
              </a:lnSpc>
              <a:buFont typeface="Arial"/>
              <a:buChar char="•"/>
            </a:pPr>
            <a:r>
              <a:rPr lang="en-US" sz="1599">
                <a:solidFill>
                  <a:srgbClr val="FFFFFF"/>
                </a:solidFill>
                <a:latin typeface="Agrandir"/>
              </a:rPr>
              <a:t>Filters were added to the header rows to explore each field. Three store IDs that are mapped to respective store locations were discovered.</a:t>
            </a:r>
          </a:p>
          <a:p>
            <a:pPr marL="345439" lvl="1" indent="-172720" algn="l">
              <a:lnSpc>
                <a:spcPts val="2239"/>
              </a:lnSpc>
              <a:buFont typeface="Arial"/>
              <a:buChar char="•"/>
            </a:pPr>
            <a:r>
              <a:rPr lang="en-US" sz="1599">
                <a:solidFill>
                  <a:srgbClr val="FFFFFF"/>
                </a:solidFill>
                <a:latin typeface="Agrandir"/>
              </a:rPr>
              <a:t>Additionally, other product data, such as product categories, types, and details, along with product IDs mapped to unit prices, was found.</a:t>
            </a:r>
          </a:p>
          <a:p>
            <a:pPr marL="345439" lvl="1" indent="-172720" algn="l">
              <a:lnSpc>
                <a:spcPts val="2239"/>
              </a:lnSpc>
              <a:buFont typeface="Arial"/>
              <a:buChar char="•"/>
            </a:pPr>
            <a:r>
              <a:rPr lang="en-US" sz="1599">
                <a:solidFill>
                  <a:srgbClr val="FFFFFF"/>
                </a:solidFill>
                <a:latin typeface="Agrandir"/>
              </a:rPr>
              <a:t>Transaction dates were looked into, revealing dates ranging from January to June 2023.</a:t>
            </a:r>
          </a:p>
          <a:p>
            <a:pPr marL="345439" lvl="1" indent="-172720" algn="l">
              <a:lnSpc>
                <a:spcPts val="2239"/>
              </a:lnSpc>
              <a:buFont typeface="Arial"/>
              <a:buChar char="•"/>
            </a:pPr>
            <a:r>
              <a:rPr lang="en-US" sz="1599">
                <a:solidFill>
                  <a:srgbClr val="FFFFFF"/>
                </a:solidFill>
                <a:latin typeface="Agrandir"/>
              </a:rPr>
              <a:t>Upon reviewing the data, no instances of unwanted data, miscategorization, or duplicate data were found.</a:t>
            </a:r>
          </a:p>
          <a:p>
            <a:pPr marL="345439" lvl="1" indent="-172720" algn="l">
              <a:lnSpc>
                <a:spcPts val="2239"/>
              </a:lnSpc>
              <a:buFont typeface="Arial"/>
              <a:buChar char="•"/>
            </a:pPr>
            <a:r>
              <a:rPr lang="en-US" sz="1599">
                <a:solidFill>
                  <a:srgbClr val="FFFFFF"/>
                </a:solidFill>
                <a:latin typeface="Agrandir"/>
              </a:rPr>
              <a:t>A column was added to compute Revenue using the PRODUCT function.</a:t>
            </a:r>
          </a:p>
          <a:p>
            <a:pPr marL="345439" lvl="1" indent="-172720" algn="l">
              <a:lnSpc>
                <a:spcPts val="2239"/>
              </a:lnSpc>
              <a:buFont typeface="Arial"/>
              <a:buChar char="•"/>
            </a:pPr>
            <a:r>
              <a:rPr lang="en-US" sz="1599">
                <a:solidFill>
                  <a:srgbClr val="FFFFFF"/>
                </a:solidFill>
                <a:latin typeface="Agrandir"/>
              </a:rPr>
              <a:t>Using the MONTH and WEEKDAY functions, new columns were added to determine the Month and Day of the Week, producing numerical values in the process.</a:t>
            </a:r>
          </a:p>
          <a:p>
            <a:pPr marL="345439" lvl="1" indent="-172720" algn="l">
              <a:lnSpc>
                <a:spcPts val="2239"/>
              </a:lnSpc>
              <a:buFont typeface="Arial"/>
              <a:buChar char="•"/>
            </a:pPr>
            <a:r>
              <a:rPr lang="en-US" sz="1599">
                <a:solidFill>
                  <a:srgbClr val="FFFFFF"/>
                </a:solidFill>
                <a:latin typeface="Agrandir"/>
              </a:rPr>
              <a:t>To display the Month and Day of the Week as texts, the TEXT function was utilized.</a:t>
            </a:r>
          </a:p>
          <a:p>
            <a:pPr marL="345439" lvl="1" indent="-172720" algn="l">
              <a:lnSpc>
                <a:spcPts val="2239"/>
              </a:lnSpc>
              <a:buFont typeface="Arial"/>
              <a:buChar char="•"/>
            </a:pPr>
            <a:r>
              <a:rPr lang="en-US" sz="1599">
                <a:solidFill>
                  <a:srgbClr val="FFFFFF"/>
                </a:solidFill>
                <a:latin typeface="Agrandir"/>
              </a:rPr>
              <a:t>A new column was added to extract the Hour by using the HOUR function from the transaction time field.</a:t>
            </a:r>
          </a:p>
        </p:txBody>
      </p:sp>
      <p:sp>
        <p:nvSpPr>
          <p:cNvPr id="13" name="TextBox 13"/>
          <p:cNvSpPr txBox="1"/>
          <p:nvPr/>
        </p:nvSpPr>
        <p:spPr>
          <a:xfrm>
            <a:off x="11505767" y="2694353"/>
            <a:ext cx="4268686" cy="485150"/>
          </a:xfrm>
          <a:prstGeom prst="rect">
            <a:avLst/>
          </a:prstGeom>
        </p:spPr>
        <p:txBody>
          <a:bodyPr lIns="0" tIns="0" rIns="0" bIns="0" rtlCol="0" anchor="t">
            <a:spAutoFit/>
          </a:bodyPr>
          <a:lstStyle/>
          <a:p>
            <a:pPr algn="ctr">
              <a:lnSpc>
                <a:spcPts val="2799"/>
              </a:lnSpc>
            </a:pPr>
            <a:r>
              <a:rPr lang="en-US" sz="1999">
                <a:solidFill>
                  <a:srgbClr val="9F5524"/>
                </a:solidFill>
                <a:latin typeface="Open Sans Bold"/>
              </a:rPr>
              <a:t>PREPARE DATA FOR ANALYSIS</a:t>
            </a:r>
          </a:p>
          <a:p>
            <a:pPr algn="ctr">
              <a:lnSpc>
                <a:spcPts val="1120"/>
              </a:lnSpc>
              <a:spcBef>
                <a:spcPct val="0"/>
              </a:spcBef>
            </a:pPr>
            <a:endParaRPr lang="en-US" sz="1999">
              <a:solidFill>
                <a:srgbClr val="9F5524"/>
              </a:solidFill>
              <a:latin typeface="Open Sans Bo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111" b="-9111"/>
            </a:stretch>
          </a:blipFill>
        </p:spPr>
      </p:sp>
      <p:sp>
        <p:nvSpPr>
          <p:cNvPr id="3" name="Freeform 3"/>
          <p:cNvSpPr/>
          <p:nvPr/>
        </p:nvSpPr>
        <p:spPr>
          <a:xfrm>
            <a:off x="607403" y="399482"/>
            <a:ext cx="291824" cy="332305"/>
          </a:xfrm>
          <a:custGeom>
            <a:avLst/>
            <a:gdLst/>
            <a:ahLst/>
            <a:cxnLst/>
            <a:rect l="l" t="t" r="r" b="b"/>
            <a:pathLst>
              <a:path w="291824" h="332305">
                <a:moveTo>
                  <a:pt x="0" y="0"/>
                </a:moveTo>
                <a:lnTo>
                  <a:pt x="291824" y="0"/>
                </a:lnTo>
                <a:lnTo>
                  <a:pt x="291824" y="332305"/>
                </a:lnTo>
                <a:lnTo>
                  <a:pt x="0" y="33230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4" name="Group 4"/>
          <p:cNvGrpSpPr>
            <a:grpSpLocks noChangeAspect="1"/>
          </p:cNvGrpSpPr>
          <p:nvPr/>
        </p:nvGrpSpPr>
        <p:grpSpPr>
          <a:xfrm>
            <a:off x="13198049" y="1647990"/>
            <a:ext cx="3411577" cy="3408383"/>
            <a:chOff x="0" y="0"/>
            <a:chExt cx="3255264" cy="3252216"/>
          </a:xfrm>
        </p:grpSpPr>
        <p:sp>
          <p:nvSpPr>
            <p:cNvPr id="5" name="Freeform 5"/>
            <p:cNvSpPr/>
            <p:nvPr/>
          </p:nvSpPr>
          <p:spPr>
            <a:xfrm>
              <a:off x="0" y="0"/>
              <a:ext cx="3255264" cy="3252216"/>
            </a:xfrm>
            <a:custGeom>
              <a:avLst/>
              <a:gdLst/>
              <a:ahLst/>
              <a:cxnLst/>
              <a:rect l="l" t="t" r="r" b="b"/>
              <a:pathLst>
                <a:path w="3255264" h="3252216">
                  <a:moveTo>
                    <a:pt x="3255264" y="3252216"/>
                  </a:moveTo>
                  <a:lnTo>
                    <a:pt x="0" y="3252216"/>
                  </a:lnTo>
                  <a:lnTo>
                    <a:pt x="0" y="0"/>
                  </a:lnTo>
                  <a:lnTo>
                    <a:pt x="3255264" y="0"/>
                  </a:lnTo>
                  <a:lnTo>
                    <a:pt x="3255264" y="3252216"/>
                  </a:lnTo>
                  <a:close/>
                </a:path>
              </a:pathLst>
            </a:custGeom>
            <a:blipFill>
              <a:blip r:embed="rId5"/>
              <a:stretch>
                <a:fillRect l="-15" r="-15"/>
              </a:stretch>
            </a:blipFill>
          </p:spPr>
        </p:sp>
        <p:sp>
          <p:nvSpPr>
            <p:cNvPr id="6" name="Freeform 6"/>
            <p:cNvSpPr/>
            <p:nvPr/>
          </p:nvSpPr>
          <p:spPr>
            <a:xfrm>
              <a:off x="178784" y="170440"/>
              <a:ext cx="2903731" cy="2875349"/>
            </a:xfrm>
            <a:custGeom>
              <a:avLst/>
              <a:gdLst/>
              <a:ahLst/>
              <a:cxnLst/>
              <a:rect l="l" t="t" r="r" b="b"/>
              <a:pathLst>
                <a:path w="2903731" h="2875349">
                  <a:moveTo>
                    <a:pt x="65607" y="158"/>
                  </a:moveTo>
                  <a:lnTo>
                    <a:pt x="2878476" y="31987"/>
                  </a:lnTo>
                  <a:cubicBezTo>
                    <a:pt x="2892501" y="32145"/>
                    <a:pt x="2903731" y="43665"/>
                    <a:pt x="2903531" y="57691"/>
                  </a:cubicBezTo>
                  <a:lnTo>
                    <a:pt x="2863754" y="2850091"/>
                  </a:lnTo>
                  <a:cubicBezTo>
                    <a:pt x="2863553" y="2864142"/>
                    <a:pt x="2851959" y="2875349"/>
                    <a:pt x="2837909" y="2875069"/>
                  </a:cubicBezTo>
                  <a:lnTo>
                    <a:pt x="25041" y="2819370"/>
                  </a:lnTo>
                  <a:cubicBezTo>
                    <a:pt x="11100" y="2819094"/>
                    <a:pt x="0" y="2807608"/>
                    <a:pt x="200" y="2793665"/>
                  </a:cubicBezTo>
                  <a:lnTo>
                    <a:pt x="39977" y="25136"/>
                  </a:lnTo>
                  <a:cubicBezTo>
                    <a:pt x="40179" y="11171"/>
                    <a:pt x="51641" y="0"/>
                    <a:pt x="65607" y="158"/>
                  </a:cubicBezTo>
                  <a:close/>
                </a:path>
              </a:pathLst>
            </a:custGeom>
            <a:blipFill>
              <a:blip r:embed="rId6"/>
              <a:stretch>
                <a:fillRect t="-34651"/>
              </a:stretch>
            </a:blipFill>
          </p:spPr>
        </p:sp>
      </p:grpSp>
      <p:grpSp>
        <p:nvGrpSpPr>
          <p:cNvPr id="7" name="Group 7"/>
          <p:cNvGrpSpPr>
            <a:grpSpLocks noChangeAspect="1"/>
          </p:cNvGrpSpPr>
          <p:nvPr/>
        </p:nvGrpSpPr>
        <p:grpSpPr>
          <a:xfrm>
            <a:off x="9564933" y="1647990"/>
            <a:ext cx="3411577" cy="3408383"/>
            <a:chOff x="0" y="0"/>
            <a:chExt cx="3255264" cy="3252216"/>
          </a:xfrm>
        </p:grpSpPr>
        <p:sp>
          <p:nvSpPr>
            <p:cNvPr id="8" name="Freeform 8"/>
            <p:cNvSpPr/>
            <p:nvPr/>
          </p:nvSpPr>
          <p:spPr>
            <a:xfrm>
              <a:off x="0" y="0"/>
              <a:ext cx="3255264" cy="3252216"/>
            </a:xfrm>
            <a:custGeom>
              <a:avLst/>
              <a:gdLst/>
              <a:ahLst/>
              <a:cxnLst/>
              <a:rect l="l" t="t" r="r" b="b"/>
              <a:pathLst>
                <a:path w="3255264" h="3252216">
                  <a:moveTo>
                    <a:pt x="3255264" y="3252216"/>
                  </a:moveTo>
                  <a:lnTo>
                    <a:pt x="0" y="3252216"/>
                  </a:lnTo>
                  <a:lnTo>
                    <a:pt x="0" y="0"/>
                  </a:lnTo>
                  <a:lnTo>
                    <a:pt x="3255264" y="0"/>
                  </a:lnTo>
                  <a:lnTo>
                    <a:pt x="3255264" y="3252216"/>
                  </a:lnTo>
                  <a:close/>
                </a:path>
              </a:pathLst>
            </a:custGeom>
            <a:blipFill>
              <a:blip r:embed="rId5"/>
              <a:stretch>
                <a:fillRect l="-15" r="-15"/>
              </a:stretch>
            </a:blipFill>
          </p:spPr>
        </p:sp>
        <p:sp>
          <p:nvSpPr>
            <p:cNvPr id="9" name="Freeform 9"/>
            <p:cNvSpPr/>
            <p:nvPr/>
          </p:nvSpPr>
          <p:spPr>
            <a:xfrm>
              <a:off x="178784" y="170440"/>
              <a:ext cx="2903731" cy="2875349"/>
            </a:xfrm>
            <a:custGeom>
              <a:avLst/>
              <a:gdLst/>
              <a:ahLst/>
              <a:cxnLst/>
              <a:rect l="l" t="t" r="r" b="b"/>
              <a:pathLst>
                <a:path w="2903731" h="2875349">
                  <a:moveTo>
                    <a:pt x="65607" y="158"/>
                  </a:moveTo>
                  <a:lnTo>
                    <a:pt x="2878476" y="31987"/>
                  </a:lnTo>
                  <a:cubicBezTo>
                    <a:pt x="2892501" y="32145"/>
                    <a:pt x="2903731" y="43665"/>
                    <a:pt x="2903531" y="57691"/>
                  </a:cubicBezTo>
                  <a:lnTo>
                    <a:pt x="2863754" y="2850091"/>
                  </a:lnTo>
                  <a:cubicBezTo>
                    <a:pt x="2863553" y="2864142"/>
                    <a:pt x="2851959" y="2875349"/>
                    <a:pt x="2837909" y="2875069"/>
                  </a:cubicBezTo>
                  <a:lnTo>
                    <a:pt x="25041" y="2819370"/>
                  </a:lnTo>
                  <a:cubicBezTo>
                    <a:pt x="11100" y="2819094"/>
                    <a:pt x="0" y="2807608"/>
                    <a:pt x="200" y="2793665"/>
                  </a:cubicBezTo>
                  <a:lnTo>
                    <a:pt x="39977" y="25136"/>
                  </a:lnTo>
                  <a:cubicBezTo>
                    <a:pt x="40179" y="11171"/>
                    <a:pt x="51641" y="0"/>
                    <a:pt x="65607" y="158"/>
                  </a:cubicBezTo>
                  <a:close/>
                </a:path>
              </a:pathLst>
            </a:custGeom>
            <a:blipFill>
              <a:blip r:embed="rId7"/>
              <a:stretch>
                <a:fillRect t="-8885" b="-8885"/>
              </a:stretch>
            </a:blipFill>
          </p:spPr>
        </p:sp>
      </p:grpSp>
      <p:grpSp>
        <p:nvGrpSpPr>
          <p:cNvPr id="10" name="Group 10"/>
          <p:cNvGrpSpPr>
            <a:grpSpLocks noChangeAspect="1"/>
          </p:cNvGrpSpPr>
          <p:nvPr/>
        </p:nvGrpSpPr>
        <p:grpSpPr>
          <a:xfrm>
            <a:off x="13169809" y="5292496"/>
            <a:ext cx="3411577" cy="3408383"/>
            <a:chOff x="0" y="0"/>
            <a:chExt cx="3255264" cy="3252216"/>
          </a:xfrm>
        </p:grpSpPr>
        <p:sp>
          <p:nvSpPr>
            <p:cNvPr id="11" name="Freeform 11"/>
            <p:cNvSpPr/>
            <p:nvPr/>
          </p:nvSpPr>
          <p:spPr>
            <a:xfrm>
              <a:off x="0" y="0"/>
              <a:ext cx="3255264" cy="3252216"/>
            </a:xfrm>
            <a:custGeom>
              <a:avLst/>
              <a:gdLst/>
              <a:ahLst/>
              <a:cxnLst/>
              <a:rect l="l" t="t" r="r" b="b"/>
              <a:pathLst>
                <a:path w="3255264" h="3252216">
                  <a:moveTo>
                    <a:pt x="3255264" y="3252216"/>
                  </a:moveTo>
                  <a:lnTo>
                    <a:pt x="0" y="3252216"/>
                  </a:lnTo>
                  <a:lnTo>
                    <a:pt x="0" y="0"/>
                  </a:lnTo>
                  <a:lnTo>
                    <a:pt x="3255264" y="0"/>
                  </a:lnTo>
                  <a:lnTo>
                    <a:pt x="3255264" y="3252216"/>
                  </a:lnTo>
                  <a:close/>
                </a:path>
              </a:pathLst>
            </a:custGeom>
            <a:blipFill>
              <a:blip r:embed="rId5"/>
              <a:stretch>
                <a:fillRect l="-15" r="-15"/>
              </a:stretch>
            </a:blipFill>
          </p:spPr>
        </p:sp>
        <p:sp>
          <p:nvSpPr>
            <p:cNvPr id="12" name="Freeform 12"/>
            <p:cNvSpPr/>
            <p:nvPr/>
          </p:nvSpPr>
          <p:spPr>
            <a:xfrm>
              <a:off x="178784" y="170440"/>
              <a:ext cx="2903731" cy="2875349"/>
            </a:xfrm>
            <a:custGeom>
              <a:avLst/>
              <a:gdLst/>
              <a:ahLst/>
              <a:cxnLst/>
              <a:rect l="l" t="t" r="r" b="b"/>
              <a:pathLst>
                <a:path w="2903731" h="2875349">
                  <a:moveTo>
                    <a:pt x="65607" y="158"/>
                  </a:moveTo>
                  <a:lnTo>
                    <a:pt x="2878476" y="31987"/>
                  </a:lnTo>
                  <a:cubicBezTo>
                    <a:pt x="2892501" y="32145"/>
                    <a:pt x="2903731" y="43665"/>
                    <a:pt x="2903531" y="57691"/>
                  </a:cubicBezTo>
                  <a:lnTo>
                    <a:pt x="2863754" y="2850091"/>
                  </a:lnTo>
                  <a:cubicBezTo>
                    <a:pt x="2863553" y="2864142"/>
                    <a:pt x="2851959" y="2875349"/>
                    <a:pt x="2837909" y="2875069"/>
                  </a:cubicBezTo>
                  <a:lnTo>
                    <a:pt x="25041" y="2819370"/>
                  </a:lnTo>
                  <a:cubicBezTo>
                    <a:pt x="11100" y="2819094"/>
                    <a:pt x="0" y="2807608"/>
                    <a:pt x="200" y="2793665"/>
                  </a:cubicBezTo>
                  <a:lnTo>
                    <a:pt x="39977" y="25136"/>
                  </a:lnTo>
                  <a:cubicBezTo>
                    <a:pt x="40179" y="11171"/>
                    <a:pt x="51641" y="0"/>
                    <a:pt x="65607" y="158"/>
                  </a:cubicBezTo>
                  <a:close/>
                </a:path>
              </a:pathLst>
            </a:custGeom>
            <a:blipFill>
              <a:blip r:embed="rId8"/>
              <a:stretch>
                <a:fillRect l="-10178" r="-38446"/>
              </a:stretch>
            </a:blipFill>
          </p:spPr>
        </p:sp>
      </p:grpSp>
      <p:grpSp>
        <p:nvGrpSpPr>
          <p:cNvPr id="13" name="Group 13"/>
          <p:cNvGrpSpPr>
            <a:grpSpLocks noChangeAspect="1"/>
          </p:cNvGrpSpPr>
          <p:nvPr/>
        </p:nvGrpSpPr>
        <p:grpSpPr>
          <a:xfrm>
            <a:off x="9536692" y="5292496"/>
            <a:ext cx="3411577" cy="3408383"/>
            <a:chOff x="0" y="0"/>
            <a:chExt cx="3255264" cy="3252216"/>
          </a:xfrm>
        </p:grpSpPr>
        <p:sp>
          <p:nvSpPr>
            <p:cNvPr id="14" name="Freeform 14"/>
            <p:cNvSpPr/>
            <p:nvPr/>
          </p:nvSpPr>
          <p:spPr>
            <a:xfrm>
              <a:off x="0" y="0"/>
              <a:ext cx="3255264" cy="3252216"/>
            </a:xfrm>
            <a:custGeom>
              <a:avLst/>
              <a:gdLst/>
              <a:ahLst/>
              <a:cxnLst/>
              <a:rect l="l" t="t" r="r" b="b"/>
              <a:pathLst>
                <a:path w="3255264" h="3252216">
                  <a:moveTo>
                    <a:pt x="3255264" y="3252216"/>
                  </a:moveTo>
                  <a:lnTo>
                    <a:pt x="0" y="3252216"/>
                  </a:lnTo>
                  <a:lnTo>
                    <a:pt x="0" y="0"/>
                  </a:lnTo>
                  <a:lnTo>
                    <a:pt x="3255264" y="0"/>
                  </a:lnTo>
                  <a:lnTo>
                    <a:pt x="3255264" y="3252216"/>
                  </a:lnTo>
                  <a:close/>
                </a:path>
              </a:pathLst>
            </a:custGeom>
            <a:blipFill>
              <a:blip r:embed="rId5"/>
              <a:stretch>
                <a:fillRect l="-15" r="-15"/>
              </a:stretch>
            </a:blipFill>
          </p:spPr>
        </p:sp>
        <p:sp>
          <p:nvSpPr>
            <p:cNvPr id="15" name="Freeform 15"/>
            <p:cNvSpPr/>
            <p:nvPr/>
          </p:nvSpPr>
          <p:spPr>
            <a:xfrm>
              <a:off x="178784" y="170440"/>
              <a:ext cx="2903731" cy="2875349"/>
            </a:xfrm>
            <a:custGeom>
              <a:avLst/>
              <a:gdLst/>
              <a:ahLst/>
              <a:cxnLst/>
              <a:rect l="l" t="t" r="r" b="b"/>
              <a:pathLst>
                <a:path w="2903731" h="2875349">
                  <a:moveTo>
                    <a:pt x="65607" y="158"/>
                  </a:moveTo>
                  <a:lnTo>
                    <a:pt x="2878476" y="31987"/>
                  </a:lnTo>
                  <a:cubicBezTo>
                    <a:pt x="2892501" y="32145"/>
                    <a:pt x="2903731" y="43665"/>
                    <a:pt x="2903531" y="57691"/>
                  </a:cubicBezTo>
                  <a:lnTo>
                    <a:pt x="2863754" y="2850091"/>
                  </a:lnTo>
                  <a:cubicBezTo>
                    <a:pt x="2863553" y="2864142"/>
                    <a:pt x="2851959" y="2875349"/>
                    <a:pt x="2837909" y="2875069"/>
                  </a:cubicBezTo>
                  <a:lnTo>
                    <a:pt x="25041" y="2819370"/>
                  </a:lnTo>
                  <a:cubicBezTo>
                    <a:pt x="11100" y="2819094"/>
                    <a:pt x="0" y="2807608"/>
                    <a:pt x="200" y="2793665"/>
                  </a:cubicBezTo>
                  <a:lnTo>
                    <a:pt x="39977" y="25136"/>
                  </a:lnTo>
                  <a:cubicBezTo>
                    <a:pt x="40179" y="11171"/>
                    <a:pt x="51641" y="0"/>
                    <a:pt x="65607" y="158"/>
                  </a:cubicBezTo>
                  <a:close/>
                </a:path>
              </a:pathLst>
            </a:custGeom>
            <a:blipFill>
              <a:blip r:embed="rId9"/>
              <a:stretch>
                <a:fillRect t="-25741" b="-25741"/>
              </a:stretch>
            </a:blipFill>
          </p:spPr>
        </p:sp>
      </p:grpSp>
      <p:sp>
        <p:nvSpPr>
          <p:cNvPr id="16" name="TextBox 16"/>
          <p:cNvSpPr txBox="1"/>
          <p:nvPr/>
        </p:nvSpPr>
        <p:spPr>
          <a:xfrm>
            <a:off x="2098278" y="984415"/>
            <a:ext cx="5449926" cy="1193800"/>
          </a:xfrm>
          <a:prstGeom prst="rect">
            <a:avLst/>
          </a:prstGeom>
        </p:spPr>
        <p:txBody>
          <a:bodyPr lIns="0" tIns="0" rIns="0" bIns="0" rtlCol="0" anchor="t">
            <a:spAutoFit/>
          </a:bodyPr>
          <a:lstStyle/>
          <a:p>
            <a:pPr algn="l">
              <a:lnSpc>
                <a:spcPts val="9800"/>
              </a:lnSpc>
              <a:spcBef>
                <a:spcPct val="0"/>
              </a:spcBef>
            </a:pPr>
            <a:r>
              <a:rPr lang="en-US" sz="7000">
                <a:solidFill>
                  <a:srgbClr val="FFFFFF"/>
                </a:solidFill>
                <a:latin typeface="Magnolia Script"/>
              </a:rPr>
              <a:t>Objective-2</a:t>
            </a:r>
          </a:p>
        </p:txBody>
      </p:sp>
      <p:sp>
        <p:nvSpPr>
          <p:cNvPr id="17" name="Freeform 17"/>
          <p:cNvSpPr/>
          <p:nvPr/>
        </p:nvSpPr>
        <p:spPr>
          <a:xfrm>
            <a:off x="2437154" y="2184876"/>
            <a:ext cx="3811594" cy="233460"/>
          </a:xfrm>
          <a:custGeom>
            <a:avLst/>
            <a:gdLst/>
            <a:ahLst/>
            <a:cxnLst/>
            <a:rect l="l" t="t" r="r" b="b"/>
            <a:pathLst>
              <a:path w="3811594" h="233460">
                <a:moveTo>
                  <a:pt x="0" y="0"/>
                </a:moveTo>
                <a:lnTo>
                  <a:pt x="3811594" y="0"/>
                </a:lnTo>
                <a:lnTo>
                  <a:pt x="3811594" y="233460"/>
                </a:lnTo>
                <a:lnTo>
                  <a:pt x="0" y="23346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8" name="TextBox 18"/>
          <p:cNvSpPr txBox="1"/>
          <p:nvPr/>
        </p:nvSpPr>
        <p:spPr>
          <a:xfrm>
            <a:off x="1741589" y="3400043"/>
            <a:ext cx="5202723" cy="3893185"/>
          </a:xfrm>
          <a:prstGeom prst="rect">
            <a:avLst/>
          </a:prstGeom>
        </p:spPr>
        <p:txBody>
          <a:bodyPr lIns="0" tIns="0" rIns="0" bIns="0" rtlCol="0" anchor="t">
            <a:spAutoFit/>
          </a:bodyPr>
          <a:lstStyle/>
          <a:p>
            <a:pPr marL="345441" lvl="1" indent="-172721" algn="l">
              <a:lnSpc>
                <a:spcPts val="2240"/>
              </a:lnSpc>
              <a:buFont typeface="Arial"/>
              <a:buChar char="•"/>
            </a:pPr>
            <a:r>
              <a:rPr lang="en-US" sz="1600">
                <a:solidFill>
                  <a:srgbClr val="FFFFFF"/>
                </a:solidFill>
                <a:latin typeface="Agrandir"/>
              </a:rPr>
              <a:t>The data was sliced and diced to analyze time series and trends at the product level.</a:t>
            </a:r>
          </a:p>
          <a:p>
            <a:pPr marL="345441" lvl="1" indent="-172721" algn="l">
              <a:lnSpc>
                <a:spcPts val="2240"/>
              </a:lnSpc>
              <a:buFont typeface="Arial"/>
              <a:buChar char="•"/>
            </a:pPr>
            <a:r>
              <a:rPr lang="en-US" sz="1600">
                <a:solidFill>
                  <a:srgbClr val="FFFFFF"/>
                </a:solidFill>
                <a:latin typeface="Agrandir"/>
              </a:rPr>
              <a:t>A PivotTable was inserted to display Total Revenue by Month. Two new Pivot Tables were added to display the number of transactions by Day of the Week and Hour.</a:t>
            </a:r>
          </a:p>
          <a:p>
            <a:pPr marL="345441" lvl="1" indent="-172721" algn="l">
              <a:lnSpc>
                <a:spcPts val="2240"/>
              </a:lnSpc>
              <a:buFont typeface="Arial"/>
              <a:buChar char="•"/>
            </a:pPr>
            <a:r>
              <a:rPr lang="en-US" sz="1600">
                <a:solidFill>
                  <a:srgbClr val="FFFFFF"/>
                </a:solidFill>
                <a:latin typeface="Agrandir"/>
              </a:rPr>
              <a:t>Additionally, pivot tables were added to display the number of transactions by Product Category in descending order.</a:t>
            </a:r>
          </a:p>
          <a:p>
            <a:pPr marL="345441" lvl="1" indent="-172721" algn="l">
              <a:lnSpc>
                <a:spcPts val="2240"/>
              </a:lnSpc>
              <a:buFont typeface="Arial"/>
              <a:buChar char="•"/>
            </a:pPr>
            <a:r>
              <a:rPr lang="en-US" sz="1600">
                <a:solidFill>
                  <a:srgbClr val="FFFFFF"/>
                </a:solidFill>
                <a:latin typeface="Agrandir"/>
              </a:rPr>
              <a:t>To show the number of transactions and revenue by product type, pivot tables were added. The data was then filtered to the top 15 and sorted in descending order.</a:t>
            </a:r>
          </a:p>
          <a:p>
            <a:pPr algn="l">
              <a:lnSpc>
                <a:spcPts val="2240"/>
              </a:lnSpc>
            </a:pPr>
            <a:endParaRPr lang="en-US" sz="1600">
              <a:solidFill>
                <a:srgbClr val="FFFFFF"/>
              </a:solidFill>
              <a:latin typeface="Agrandir"/>
            </a:endParaRPr>
          </a:p>
        </p:txBody>
      </p:sp>
      <p:sp>
        <p:nvSpPr>
          <p:cNvPr id="19" name="TextBox 19"/>
          <p:cNvSpPr txBox="1"/>
          <p:nvPr/>
        </p:nvSpPr>
        <p:spPr>
          <a:xfrm>
            <a:off x="2208608" y="2562468"/>
            <a:ext cx="5059998" cy="485150"/>
          </a:xfrm>
          <a:prstGeom prst="rect">
            <a:avLst/>
          </a:prstGeom>
        </p:spPr>
        <p:txBody>
          <a:bodyPr lIns="0" tIns="0" rIns="0" bIns="0" rtlCol="0" anchor="t">
            <a:spAutoFit/>
          </a:bodyPr>
          <a:lstStyle/>
          <a:p>
            <a:pPr algn="ctr">
              <a:lnSpc>
                <a:spcPts val="2799"/>
              </a:lnSpc>
            </a:pPr>
            <a:r>
              <a:rPr lang="en-US" sz="1999">
                <a:solidFill>
                  <a:srgbClr val="9F5524"/>
                </a:solidFill>
                <a:latin typeface="Open Sans Bold"/>
              </a:rPr>
              <a:t>EXPLORE THE DATA WITH PIVOT TABLES</a:t>
            </a:r>
          </a:p>
          <a:p>
            <a:pPr algn="ctr">
              <a:lnSpc>
                <a:spcPts val="1120"/>
              </a:lnSpc>
              <a:spcBef>
                <a:spcPct val="0"/>
              </a:spcBef>
            </a:pPr>
            <a:endParaRPr lang="en-US" sz="1999">
              <a:solidFill>
                <a:srgbClr val="9F5524"/>
              </a:solidFill>
              <a:latin typeface="Open Sans Bo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111" b="-9111"/>
            </a:stretch>
          </a:blipFill>
        </p:spPr>
      </p:sp>
      <p:sp>
        <p:nvSpPr>
          <p:cNvPr id="3" name="Freeform 3"/>
          <p:cNvSpPr/>
          <p:nvPr/>
        </p:nvSpPr>
        <p:spPr>
          <a:xfrm>
            <a:off x="607403" y="399482"/>
            <a:ext cx="291824" cy="332305"/>
          </a:xfrm>
          <a:custGeom>
            <a:avLst/>
            <a:gdLst/>
            <a:ahLst/>
            <a:cxnLst/>
            <a:rect l="l" t="t" r="r" b="b"/>
            <a:pathLst>
              <a:path w="291824" h="332305">
                <a:moveTo>
                  <a:pt x="0" y="0"/>
                </a:moveTo>
                <a:lnTo>
                  <a:pt x="291824" y="0"/>
                </a:lnTo>
                <a:lnTo>
                  <a:pt x="291824" y="332305"/>
                </a:lnTo>
                <a:lnTo>
                  <a:pt x="0" y="33230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4" name="Group 4"/>
          <p:cNvGrpSpPr>
            <a:grpSpLocks noChangeAspect="1"/>
          </p:cNvGrpSpPr>
          <p:nvPr/>
        </p:nvGrpSpPr>
        <p:grpSpPr>
          <a:xfrm>
            <a:off x="13198049" y="1647990"/>
            <a:ext cx="3411577" cy="3408383"/>
            <a:chOff x="0" y="0"/>
            <a:chExt cx="3255264" cy="3252216"/>
          </a:xfrm>
        </p:grpSpPr>
        <p:sp>
          <p:nvSpPr>
            <p:cNvPr id="5" name="Freeform 5"/>
            <p:cNvSpPr/>
            <p:nvPr/>
          </p:nvSpPr>
          <p:spPr>
            <a:xfrm>
              <a:off x="0" y="0"/>
              <a:ext cx="3255264" cy="3252216"/>
            </a:xfrm>
            <a:custGeom>
              <a:avLst/>
              <a:gdLst/>
              <a:ahLst/>
              <a:cxnLst/>
              <a:rect l="l" t="t" r="r" b="b"/>
              <a:pathLst>
                <a:path w="3255264" h="3252216">
                  <a:moveTo>
                    <a:pt x="3255264" y="3252216"/>
                  </a:moveTo>
                  <a:lnTo>
                    <a:pt x="0" y="3252216"/>
                  </a:lnTo>
                  <a:lnTo>
                    <a:pt x="0" y="0"/>
                  </a:lnTo>
                  <a:lnTo>
                    <a:pt x="3255264" y="0"/>
                  </a:lnTo>
                  <a:lnTo>
                    <a:pt x="3255264" y="3252216"/>
                  </a:lnTo>
                  <a:close/>
                </a:path>
              </a:pathLst>
            </a:custGeom>
            <a:blipFill>
              <a:blip r:embed="rId5"/>
              <a:stretch>
                <a:fillRect l="-15" r="-15"/>
              </a:stretch>
            </a:blipFill>
          </p:spPr>
        </p:sp>
        <p:sp>
          <p:nvSpPr>
            <p:cNvPr id="6" name="Freeform 6"/>
            <p:cNvSpPr/>
            <p:nvPr/>
          </p:nvSpPr>
          <p:spPr>
            <a:xfrm>
              <a:off x="178784" y="170440"/>
              <a:ext cx="2903731" cy="2875349"/>
            </a:xfrm>
            <a:custGeom>
              <a:avLst/>
              <a:gdLst/>
              <a:ahLst/>
              <a:cxnLst/>
              <a:rect l="l" t="t" r="r" b="b"/>
              <a:pathLst>
                <a:path w="2903731" h="2875349">
                  <a:moveTo>
                    <a:pt x="65607" y="158"/>
                  </a:moveTo>
                  <a:lnTo>
                    <a:pt x="2878476" y="31987"/>
                  </a:lnTo>
                  <a:cubicBezTo>
                    <a:pt x="2892501" y="32145"/>
                    <a:pt x="2903731" y="43665"/>
                    <a:pt x="2903531" y="57691"/>
                  </a:cubicBezTo>
                  <a:lnTo>
                    <a:pt x="2863754" y="2850091"/>
                  </a:lnTo>
                  <a:cubicBezTo>
                    <a:pt x="2863553" y="2864142"/>
                    <a:pt x="2851959" y="2875349"/>
                    <a:pt x="2837909" y="2875069"/>
                  </a:cubicBezTo>
                  <a:lnTo>
                    <a:pt x="25041" y="2819370"/>
                  </a:lnTo>
                  <a:cubicBezTo>
                    <a:pt x="11100" y="2819094"/>
                    <a:pt x="0" y="2807608"/>
                    <a:pt x="200" y="2793665"/>
                  </a:cubicBezTo>
                  <a:lnTo>
                    <a:pt x="39977" y="25136"/>
                  </a:lnTo>
                  <a:cubicBezTo>
                    <a:pt x="40179" y="11171"/>
                    <a:pt x="51641" y="0"/>
                    <a:pt x="65607" y="158"/>
                  </a:cubicBezTo>
                  <a:close/>
                </a:path>
              </a:pathLst>
            </a:custGeom>
            <a:blipFill>
              <a:blip r:embed="rId6"/>
              <a:stretch>
                <a:fillRect l="-24080" r="-24080"/>
              </a:stretch>
            </a:blipFill>
          </p:spPr>
        </p:sp>
      </p:grpSp>
      <p:grpSp>
        <p:nvGrpSpPr>
          <p:cNvPr id="7" name="Group 7"/>
          <p:cNvGrpSpPr>
            <a:grpSpLocks noChangeAspect="1"/>
          </p:cNvGrpSpPr>
          <p:nvPr/>
        </p:nvGrpSpPr>
        <p:grpSpPr>
          <a:xfrm>
            <a:off x="9564933" y="1647990"/>
            <a:ext cx="3411577" cy="3408383"/>
            <a:chOff x="0" y="0"/>
            <a:chExt cx="3255264" cy="3252216"/>
          </a:xfrm>
        </p:grpSpPr>
        <p:sp>
          <p:nvSpPr>
            <p:cNvPr id="8" name="Freeform 8"/>
            <p:cNvSpPr/>
            <p:nvPr/>
          </p:nvSpPr>
          <p:spPr>
            <a:xfrm>
              <a:off x="0" y="0"/>
              <a:ext cx="3255264" cy="3252216"/>
            </a:xfrm>
            <a:custGeom>
              <a:avLst/>
              <a:gdLst/>
              <a:ahLst/>
              <a:cxnLst/>
              <a:rect l="l" t="t" r="r" b="b"/>
              <a:pathLst>
                <a:path w="3255264" h="3252216">
                  <a:moveTo>
                    <a:pt x="3255264" y="3252216"/>
                  </a:moveTo>
                  <a:lnTo>
                    <a:pt x="0" y="3252216"/>
                  </a:lnTo>
                  <a:lnTo>
                    <a:pt x="0" y="0"/>
                  </a:lnTo>
                  <a:lnTo>
                    <a:pt x="3255264" y="0"/>
                  </a:lnTo>
                  <a:lnTo>
                    <a:pt x="3255264" y="3252216"/>
                  </a:lnTo>
                  <a:close/>
                </a:path>
              </a:pathLst>
            </a:custGeom>
            <a:blipFill>
              <a:blip r:embed="rId5"/>
              <a:stretch>
                <a:fillRect l="-15" r="-15"/>
              </a:stretch>
            </a:blipFill>
          </p:spPr>
        </p:sp>
        <p:sp>
          <p:nvSpPr>
            <p:cNvPr id="9" name="Freeform 9"/>
            <p:cNvSpPr/>
            <p:nvPr/>
          </p:nvSpPr>
          <p:spPr>
            <a:xfrm>
              <a:off x="178784" y="170440"/>
              <a:ext cx="2903731" cy="2875349"/>
            </a:xfrm>
            <a:custGeom>
              <a:avLst/>
              <a:gdLst/>
              <a:ahLst/>
              <a:cxnLst/>
              <a:rect l="l" t="t" r="r" b="b"/>
              <a:pathLst>
                <a:path w="2903731" h="2875349">
                  <a:moveTo>
                    <a:pt x="65607" y="158"/>
                  </a:moveTo>
                  <a:lnTo>
                    <a:pt x="2878476" y="31987"/>
                  </a:lnTo>
                  <a:cubicBezTo>
                    <a:pt x="2892501" y="32145"/>
                    <a:pt x="2903731" y="43665"/>
                    <a:pt x="2903531" y="57691"/>
                  </a:cubicBezTo>
                  <a:lnTo>
                    <a:pt x="2863754" y="2850091"/>
                  </a:lnTo>
                  <a:cubicBezTo>
                    <a:pt x="2863553" y="2864142"/>
                    <a:pt x="2851959" y="2875349"/>
                    <a:pt x="2837909" y="2875069"/>
                  </a:cubicBezTo>
                  <a:lnTo>
                    <a:pt x="25041" y="2819370"/>
                  </a:lnTo>
                  <a:cubicBezTo>
                    <a:pt x="11100" y="2819094"/>
                    <a:pt x="0" y="2807608"/>
                    <a:pt x="200" y="2793665"/>
                  </a:cubicBezTo>
                  <a:lnTo>
                    <a:pt x="39977" y="25136"/>
                  </a:lnTo>
                  <a:cubicBezTo>
                    <a:pt x="40179" y="11171"/>
                    <a:pt x="51641" y="0"/>
                    <a:pt x="65607" y="158"/>
                  </a:cubicBezTo>
                  <a:close/>
                </a:path>
              </a:pathLst>
            </a:custGeom>
            <a:blipFill>
              <a:blip r:embed="rId7"/>
              <a:stretch>
                <a:fillRect t="-25657" b="-25657"/>
              </a:stretch>
            </a:blipFill>
          </p:spPr>
        </p:sp>
      </p:grpSp>
      <p:grpSp>
        <p:nvGrpSpPr>
          <p:cNvPr id="10" name="Group 10"/>
          <p:cNvGrpSpPr>
            <a:grpSpLocks noChangeAspect="1"/>
          </p:cNvGrpSpPr>
          <p:nvPr/>
        </p:nvGrpSpPr>
        <p:grpSpPr>
          <a:xfrm>
            <a:off x="13169809" y="5292496"/>
            <a:ext cx="3411577" cy="3408383"/>
            <a:chOff x="0" y="0"/>
            <a:chExt cx="3255264" cy="3252216"/>
          </a:xfrm>
        </p:grpSpPr>
        <p:sp>
          <p:nvSpPr>
            <p:cNvPr id="11" name="Freeform 11"/>
            <p:cNvSpPr/>
            <p:nvPr/>
          </p:nvSpPr>
          <p:spPr>
            <a:xfrm>
              <a:off x="0" y="0"/>
              <a:ext cx="3255264" cy="3252216"/>
            </a:xfrm>
            <a:custGeom>
              <a:avLst/>
              <a:gdLst/>
              <a:ahLst/>
              <a:cxnLst/>
              <a:rect l="l" t="t" r="r" b="b"/>
              <a:pathLst>
                <a:path w="3255264" h="3252216">
                  <a:moveTo>
                    <a:pt x="3255264" y="3252216"/>
                  </a:moveTo>
                  <a:lnTo>
                    <a:pt x="0" y="3252216"/>
                  </a:lnTo>
                  <a:lnTo>
                    <a:pt x="0" y="0"/>
                  </a:lnTo>
                  <a:lnTo>
                    <a:pt x="3255264" y="0"/>
                  </a:lnTo>
                  <a:lnTo>
                    <a:pt x="3255264" y="3252216"/>
                  </a:lnTo>
                  <a:close/>
                </a:path>
              </a:pathLst>
            </a:custGeom>
            <a:blipFill>
              <a:blip r:embed="rId5"/>
              <a:stretch>
                <a:fillRect l="-15" r="-15"/>
              </a:stretch>
            </a:blipFill>
          </p:spPr>
        </p:sp>
        <p:sp>
          <p:nvSpPr>
            <p:cNvPr id="12" name="Freeform 12"/>
            <p:cNvSpPr/>
            <p:nvPr/>
          </p:nvSpPr>
          <p:spPr>
            <a:xfrm>
              <a:off x="178784" y="170440"/>
              <a:ext cx="2903731" cy="2875349"/>
            </a:xfrm>
            <a:custGeom>
              <a:avLst/>
              <a:gdLst/>
              <a:ahLst/>
              <a:cxnLst/>
              <a:rect l="l" t="t" r="r" b="b"/>
              <a:pathLst>
                <a:path w="2903731" h="2875349">
                  <a:moveTo>
                    <a:pt x="65607" y="158"/>
                  </a:moveTo>
                  <a:lnTo>
                    <a:pt x="2878476" y="31987"/>
                  </a:lnTo>
                  <a:cubicBezTo>
                    <a:pt x="2892501" y="32145"/>
                    <a:pt x="2903731" y="43665"/>
                    <a:pt x="2903531" y="57691"/>
                  </a:cubicBezTo>
                  <a:lnTo>
                    <a:pt x="2863754" y="2850091"/>
                  </a:lnTo>
                  <a:cubicBezTo>
                    <a:pt x="2863553" y="2864142"/>
                    <a:pt x="2851959" y="2875349"/>
                    <a:pt x="2837909" y="2875069"/>
                  </a:cubicBezTo>
                  <a:lnTo>
                    <a:pt x="25041" y="2819370"/>
                  </a:lnTo>
                  <a:cubicBezTo>
                    <a:pt x="11100" y="2819094"/>
                    <a:pt x="0" y="2807608"/>
                    <a:pt x="200" y="2793665"/>
                  </a:cubicBezTo>
                  <a:lnTo>
                    <a:pt x="39977" y="25136"/>
                  </a:lnTo>
                  <a:cubicBezTo>
                    <a:pt x="40179" y="11171"/>
                    <a:pt x="51641" y="0"/>
                    <a:pt x="65607" y="158"/>
                  </a:cubicBezTo>
                  <a:close/>
                </a:path>
              </a:pathLst>
            </a:custGeom>
            <a:blipFill>
              <a:blip r:embed="rId8"/>
              <a:stretch>
                <a:fillRect l="-24080" r="-24080"/>
              </a:stretch>
            </a:blipFill>
          </p:spPr>
        </p:sp>
      </p:grpSp>
      <p:grpSp>
        <p:nvGrpSpPr>
          <p:cNvPr id="13" name="Group 13"/>
          <p:cNvGrpSpPr>
            <a:grpSpLocks noChangeAspect="1"/>
          </p:cNvGrpSpPr>
          <p:nvPr/>
        </p:nvGrpSpPr>
        <p:grpSpPr>
          <a:xfrm>
            <a:off x="9536692" y="5292496"/>
            <a:ext cx="3411577" cy="3408383"/>
            <a:chOff x="0" y="0"/>
            <a:chExt cx="3255264" cy="3252216"/>
          </a:xfrm>
        </p:grpSpPr>
        <p:sp>
          <p:nvSpPr>
            <p:cNvPr id="14" name="Freeform 14"/>
            <p:cNvSpPr/>
            <p:nvPr/>
          </p:nvSpPr>
          <p:spPr>
            <a:xfrm>
              <a:off x="0" y="0"/>
              <a:ext cx="3255264" cy="3252216"/>
            </a:xfrm>
            <a:custGeom>
              <a:avLst/>
              <a:gdLst/>
              <a:ahLst/>
              <a:cxnLst/>
              <a:rect l="l" t="t" r="r" b="b"/>
              <a:pathLst>
                <a:path w="3255264" h="3252216">
                  <a:moveTo>
                    <a:pt x="3255264" y="3252216"/>
                  </a:moveTo>
                  <a:lnTo>
                    <a:pt x="0" y="3252216"/>
                  </a:lnTo>
                  <a:lnTo>
                    <a:pt x="0" y="0"/>
                  </a:lnTo>
                  <a:lnTo>
                    <a:pt x="3255264" y="0"/>
                  </a:lnTo>
                  <a:lnTo>
                    <a:pt x="3255264" y="3252216"/>
                  </a:lnTo>
                  <a:close/>
                </a:path>
              </a:pathLst>
            </a:custGeom>
            <a:blipFill>
              <a:blip r:embed="rId5"/>
              <a:stretch>
                <a:fillRect l="-15" r="-15"/>
              </a:stretch>
            </a:blipFill>
          </p:spPr>
        </p:sp>
        <p:sp>
          <p:nvSpPr>
            <p:cNvPr id="15" name="Freeform 15"/>
            <p:cNvSpPr/>
            <p:nvPr/>
          </p:nvSpPr>
          <p:spPr>
            <a:xfrm>
              <a:off x="178784" y="170440"/>
              <a:ext cx="2903731" cy="2875349"/>
            </a:xfrm>
            <a:custGeom>
              <a:avLst/>
              <a:gdLst/>
              <a:ahLst/>
              <a:cxnLst/>
              <a:rect l="l" t="t" r="r" b="b"/>
              <a:pathLst>
                <a:path w="2903731" h="2875349">
                  <a:moveTo>
                    <a:pt x="65607" y="158"/>
                  </a:moveTo>
                  <a:lnTo>
                    <a:pt x="2878476" y="31987"/>
                  </a:lnTo>
                  <a:cubicBezTo>
                    <a:pt x="2892501" y="32145"/>
                    <a:pt x="2903731" y="43665"/>
                    <a:pt x="2903531" y="57691"/>
                  </a:cubicBezTo>
                  <a:lnTo>
                    <a:pt x="2863754" y="2850091"/>
                  </a:lnTo>
                  <a:cubicBezTo>
                    <a:pt x="2863553" y="2864142"/>
                    <a:pt x="2851959" y="2875349"/>
                    <a:pt x="2837909" y="2875069"/>
                  </a:cubicBezTo>
                  <a:lnTo>
                    <a:pt x="25041" y="2819370"/>
                  </a:lnTo>
                  <a:cubicBezTo>
                    <a:pt x="11100" y="2819094"/>
                    <a:pt x="0" y="2807608"/>
                    <a:pt x="200" y="2793665"/>
                  </a:cubicBezTo>
                  <a:lnTo>
                    <a:pt x="39977" y="25136"/>
                  </a:lnTo>
                  <a:cubicBezTo>
                    <a:pt x="40179" y="11171"/>
                    <a:pt x="51641" y="0"/>
                    <a:pt x="65607" y="158"/>
                  </a:cubicBezTo>
                  <a:close/>
                </a:path>
              </a:pathLst>
            </a:custGeom>
            <a:blipFill>
              <a:blip r:embed="rId9"/>
              <a:stretch>
                <a:fillRect t="-25741" b="-25741"/>
              </a:stretch>
            </a:blipFill>
          </p:spPr>
        </p:sp>
      </p:grpSp>
      <p:sp>
        <p:nvSpPr>
          <p:cNvPr id="16" name="Freeform 16"/>
          <p:cNvSpPr/>
          <p:nvPr/>
        </p:nvSpPr>
        <p:spPr>
          <a:xfrm>
            <a:off x="2437154" y="2184876"/>
            <a:ext cx="3811594" cy="233460"/>
          </a:xfrm>
          <a:custGeom>
            <a:avLst/>
            <a:gdLst/>
            <a:ahLst/>
            <a:cxnLst/>
            <a:rect l="l" t="t" r="r" b="b"/>
            <a:pathLst>
              <a:path w="3811594" h="233460">
                <a:moveTo>
                  <a:pt x="0" y="0"/>
                </a:moveTo>
                <a:lnTo>
                  <a:pt x="3811594" y="0"/>
                </a:lnTo>
                <a:lnTo>
                  <a:pt x="3811594" y="233460"/>
                </a:lnTo>
                <a:lnTo>
                  <a:pt x="0" y="23346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7" name="TextBox 17"/>
          <p:cNvSpPr txBox="1"/>
          <p:nvPr/>
        </p:nvSpPr>
        <p:spPr>
          <a:xfrm>
            <a:off x="2098278" y="984415"/>
            <a:ext cx="5449926" cy="1193800"/>
          </a:xfrm>
          <a:prstGeom prst="rect">
            <a:avLst/>
          </a:prstGeom>
        </p:spPr>
        <p:txBody>
          <a:bodyPr lIns="0" tIns="0" rIns="0" bIns="0" rtlCol="0" anchor="t">
            <a:spAutoFit/>
          </a:bodyPr>
          <a:lstStyle/>
          <a:p>
            <a:pPr algn="l">
              <a:lnSpc>
                <a:spcPts val="9800"/>
              </a:lnSpc>
              <a:spcBef>
                <a:spcPct val="0"/>
              </a:spcBef>
            </a:pPr>
            <a:r>
              <a:rPr lang="en-US" sz="7000">
                <a:solidFill>
                  <a:srgbClr val="FFFFFF"/>
                </a:solidFill>
                <a:latin typeface="Magnolia Script"/>
              </a:rPr>
              <a:t>Objective-3</a:t>
            </a:r>
          </a:p>
        </p:txBody>
      </p:sp>
      <p:sp>
        <p:nvSpPr>
          <p:cNvPr id="18" name="TextBox 18"/>
          <p:cNvSpPr txBox="1"/>
          <p:nvPr/>
        </p:nvSpPr>
        <p:spPr>
          <a:xfrm>
            <a:off x="1741589" y="3400043"/>
            <a:ext cx="5202723" cy="5274310"/>
          </a:xfrm>
          <a:prstGeom prst="rect">
            <a:avLst/>
          </a:prstGeom>
        </p:spPr>
        <p:txBody>
          <a:bodyPr lIns="0" tIns="0" rIns="0" bIns="0" rtlCol="0" anchor="t">
            <a:spAutoFit/>
          </a:bodyPr>
          <a:lstStyle/>
          <a:p>
            <a:pPr marL="345441" lvl="1" indent="-172721" algn="l">
              <a:lnSpc>
                <a:spcPts val="2240"/>
              </a:lnSpc>
              <a:buFont typeface="Arial"/>
              <a:buChar char="•"/>
            </a:pPr>
            <a:r>
              <a:rPr lang="en-US" sz="1600">
                <a:solidFill>
                  <a:srgbClr val="FFFFFF"/>
                </a:solidFill>
                <a:latin typeface="Agrandir"/>
              </a:rPr>
              <a:t>The final objective was for the data to be visualized with Pivot Charts, an interactive dashboard to be designed, and insights and recommendations for the coffeeshop to be identified.</a:t>
            </a:r>
          </a:p>
          <a:p>
            <a:pPr marL="345441" lvl="1" indent="-172721" algn="l">
              <a:lnSpc>
                <a:spcPts val="2240"/>
              </a:lnSpc>
              <a:buFont typeface="Arial"/>
              <a:buChar char="•"/>
            </a:pPr>
            <a:r>
              <a:rPr lang="en-US" sz="1600">
                <a:solidFill>
                  <a:srgbClr val="FFFFFF"/>
                </a:solidFill>
                <a:latin typeface="Agrandir"/>
              </a:rPr>
              <a:t>Pivot Charts were added to display Revenue by Month as a Line Chart, Transactions by Day of the Week and Hour of the Day as Column Charts, and Transactions by Product Category as a Bar Chart.</a:t>
            </a:r>
          </a:p>
          <a:p>
            <a:pPr marL="345441" lvl="1" indent="-172721" algn="l">
              <a:lnSpc>
                <a:spcPts val="2240"/>
              </a:lnSpc>
              <a:buFont typeface="Arial"/>
              <a:buChar char="•"/>
            </a:pPr>
            <a:r>
              <a:rPr lang="en-US" sz="1600">
                <a:solidFill>
                  <a:srgbClr val="FFFFFF"/>
                </a:solidFill>
                <a:latin typeface="Agrandir"/>
              </a:rPr>
              <a:t>The charts were assembled into a rough dashboard layout.</a:t>
            </a:r>
          </a:p>
          <a:p>
            <a:pPr marL="345441" lvl="1" indent="-172721" algn="l">
              <a:lnSpc>
                <a:spcPts val="2240"/>
              </a:lnSpc>
              <a:buFont typeface="Arial"/>
              <a:buChar char="•"/>
            </a:pPr>
            <a:r>
              <a:rPr lang="en-US" sz="1600">
                <a:solidFill>
                  <a:srgbClr val="FFFFFF"/>
                </a:solidFill>
                <a:latin typeface="Agrandir"/>
              </a:rPr>
              <a:t>And some space for the Pivot Table showing the Top 15 Product Types was included.</a:t>
            </a:r>
          </a:p>
          <a:p>
            <a:pPr marL="345441" lvl="1" indent="-172721" algn="l">
              <a:lnSpc>
                <a:spcPts val="2240"/>
              </a:lnSpc>
              <a:buFont typeface="Arial"/>
              <a:buChar char="•"/>
            </a:pPr>
            <a:r>
              <a:rPr lang="en-US" sz="1600">
                <a:solidFill>
                  <a:srgbClr val="FFFFFF"/>
                </a:solidFill>
                <a:latin typeface="Agrandir"/>
              </a:rPr>
              <a:t>A slicer for store location was added and connected to all of the PivotTables on the sheet.</a:t>
            </a:r>
          </a:p>
          <a:p>
            <a:pPr marL="345441" lvl="1" indent="-172721" algn="l">
              <a:lnSpc>
                <a:spcPts val="2240"/>
              </a:lnSpc>
              <a:buFont typeface="Arial"/>
              <a:buChar char="•"/>
            </a:pPr>
            <a:r>
              <a:rPr lang="en-US" sz="1600">
                <a:solidFill>
                  <a:srgbClr val="FFFFFF"/>
                </a:solidFill>
                <a:latin typeface="Agrandir"/>
              </a:rPr>
              <a:t>The dashboard was finalized by adjusting formatting, alignment, and polishing by removing the worksheet gridlines</a:t>
            </a:r>
          </a:p>
        </p:txBody>
      </p:sp>
      <p:sp>
        <p:nvSpPr>
          <p:cNvPr id="19" name="TextBox 19"/>
          <p:cNvSpPr txBox="1"/>
          <p:nvPr/>
        </p:nvSpPr>
        <p:spPr>
          <a:xfrm>
            <a:off x="2208608" y="2562468"/>
            <a:ext cx="5059998" cy="832291"/>
          </a:xfrm>
          <a:prstGeom prst="rect">
            <a:avLst/>
          </a:prstGeom>
        </p:spPr>
        <p:txBody>
          <a:bodyPr lIns="0" tIns="0" rIns="0" bIns="0" rtlCol="0" anchor="t">
            <a:spAutoFit/>
          </a:bodyPr>
          <a:lstStyle/>
          <a:p>
            <a:pPr algn="ctr">
              <a:lnSpc>
                <a:spcPts val="2799"/>
              </a:lnSpc>
            </a:pPr>
            <a:r>
              <a:rPr lang="en-US" sz="1999">
                <a:solidFill>
                  <a:srgbClr val="9F5524"/>
                </a:solidFill>
                <a:latin typeface="Open Sans Bold"/>
              </a:rPr>
              <a:t>BUILD A DYNAMIC DASHBOARDTO VISUALIZE PATTERNS AND TRENDS</a:t>
            </a:r>
          </a:p>
          <a:p>
            <a:pPr algn="ctr">
              <a:lnSpc>
                <a:spcPts val="1120"/>
              </a:lnSpc>
              <a:spcBef>
                <a:spcPct val="0"/>
              </a:spcBef>
            </a:pPr>
            <a:endParaRPr lang="en-US" sz="1999">
              <a:solidFill>
                <a:srgbClr val="9F5524"/>
              </a:solidFill>
              <a:latin typeface="Open Sans Bo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111" b="-9111"/>
            </a:stretch>
          </a:blipFill>
        </p:spPr>
      </p:sp>
      <p:sp>
        <p:nvSpPr>
          <p:cNvPr id="3" name="Freeform 3"/>
          <p:cNvSpPr/>
          <p:nvPr/>
        </p:nvSpPr>
        <p:spPr>
          <a:xfrm>
            <a:off x="607403" y="399482"/>
            <a:ext cx="291824" cy="332305"/>
          </a:xfrm>
          <a:custGeom>
            <a:avLst/>
            <a:gdLst/>
            <a:ahLst/>
            <a:cxnLst/>
            <a:rect l="l" t="t" r="r" b="b"/>
            <a:pathLst>
              <a:path w="291824" h="332305">
                <a:moveTo>
                  <a:pt x="0" y="0"/>
                </a:moveTo>
                <a:lnTo>
                  <a:pt x="291824" y="0"/>
                </a:lnTo>
                <a:lnTo>
                  <a:pt x="291824" y="332305"/>
                </a:lnTo>
                <a:lnTo>
                  <a:pt x="0" y="33230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4" name="Group 4"/>
          <p:cNvGrpSpPr>
            <a:grpSpLocks noChangeAspect="1"/>
          </p:cNvGrpSpPr>
          <p:nvPr/>
        </p:nvGrpSpPr>
        <p:grpSpPr>
          <a:xfrm>
            <a:off x="-1254680" y="1028700"/>
            <a:ext cx="9702389" cy="6986851"/>
            <a:chOff x="0" y="0"/>
            <a:chExt cx="3136392" cy="2258568"/>
          </a:xfrm>
        </p:grpSpPr>
        <p:sp>
          <p:nvSpPr>
            <p:cNvPr id="5" name="Freeform 5"/>
            <p:cNvSpPr/>
            <p:nvPr/>
          </p:nvSpPr>
          <p:spPr>
            <a:xfrm>
              <a:off x="114300" y="125984"/>
              <a:ext cx="2882900" cy="1993900"/>
            </a:xfrm>
            <a:custGeom>
              <a:avLst/>
              <a:gdLst/>
              <a:ahLst/>
              <a:cxnLst/>
              <a:rect l="l" t="t" r="r" b="b"/>
              <a:pathLst>
                <a:path w="2882900" h="1993900">
                  <a:moveTo>
                    <a:pt x="2882900" y="1993900"/>
                  </a:moveTo>
                  <a:lnTo>
                    <a:pt x="0" y="1993900"/>
                  </a:lnTo>
                  <a:lnTo>
                    <a:pt x="0" y="0"/>
                  </a:lnTo>
                  <a:lnTo>
                    <a:pt x="2882900" y="0"/>
                  </a:lnTo>
                  <a:lnTo>
                    <a:pt x="2882900" y="1993900"/>
                  </a:lnTo>
                  <a:close/>
                </a:path>
              </a:pathLst>
            </a:custGeom>
            <a:blipFill>
              <a:blip r:embed="rId5"/>
              <a:stretch>
                <a:fillRect l="-3202" r="-3202"/>
              </a:stretch>
            </a:blipFill>
          </p:spPr>
        </p:sp>
        <p:sp>
          <p:nvSpPr>
            <p:cNvPr id="6" name="Freeform 6"/>
            <p:cNvSpPr/>
            <p:nvPr/>
          </p:nvSpPr>
          <p:spPr>
            <a:xfrm>
              <a:off x="0" y="-1016"/>
              <a:ext cx="3136392" cy="2258568"/>
            </a:xfrm>
            <a:custGeom>
              <a:avLst/>
              <a:gdLst/>
              <a:ahLst/>
              <a:cxnLst/>
              <a:rect l="l" t="t" r="r" b="b"/>
              <a:pathLst>
                <a:path w="3136392" h="2258568">
                  <a:moveTo>
                    <a:pt x="3136392" y="2258568"/>
                  </a:moveTo>
                  <a:lnTo>
                    <a:pt x="0" y="2258568"/>
                  </a:lnTo>
                  <a:lnTo>
                    <a:pt x="0" y="0"/>
                  </a:lnTo>
                  <a:lnTo>
                    <a:pt x="3136392" y="0"/>
                  </a:lnTo>
                  <a:lnTo>
                    <a:pt x="3136392" y="2258568"/>
                  </a:lnTo>
                  <a:close/>
                </a:path>
              </a:pathLst>
            </a:custGeom>
            <a:blipFill>
              <a:blip r:embed="rId6"/>
              <a:stretch>
                <a:fillRect l="-8" r="-8"/>
              </a:stretch>
            </a:blipFill>
          </p:spPr>
        </p:sp>
      </p:grpSp>
      <p:grpSp>
        <p:nvGrpSpPr>
          <p:cNvPr id="7" name="Group 7"/>
          <p:cNvGrpSpPr>
            <a:grpSpLocks noChangeAspect="1"/>
          </p:cNvGrpSpPr>
          <p:nvPr/>
        </p:nvGrpSpPr>
        <p:grpSpPr>
          <a:xfrm>
            <a:off x="1899223" y="6044529"/>
            <a:ext cx="6548486" cy="4715674"/>
            <a:chOff x="0" y="0"/>
            <a:chExt cx="3136392" cy="2258568"/>
          </a:xfrm>
        </p:grpSpPr>
        <p:sp>
          <p:nvSpPr>
            <p:cNvPr id="8" name="Freeform 8"/>
            <p:cNvSpPr/>
            <p:nvPr/>
          </p:nvSpPr>
          <p:spPr>
            <a:xfrm>
              <a:off x="114300" y="125984"/>
              <a:ext cx="2882900" cy="1993900"/>
            </a:xfrm>
            <a:custGeom>
              <a:avLst/>
              <a:gdLst/>
              <a:ahLst/>
              <a:cxnLst/>
              <a:rect l="l" t="t" r="r" b="b"/>
              <a:pathLst>
                <a:path w="2882900" h="1993900">
                  <a:moveTo>
                    <a:pt x="2882900" y="1993900"/>
                  </a:moveTo>
                  <a:lnTo>
                    <a:pt x="0" y="1993900"/>
                  </a:lnTo>
                  <a:lnTo>
                    <a:pt x="0" y="0"/>
                  </a:lnTo>
                  <a:lnTo>
                    <a:pt x="2882900" y="0"/>
                  </a:lnTo>
                  <a:lnTo>
                    <a:pt x="2882900" y="1993900"/>
                  </a:lnTo>
                  <a:close/>
                </a:path>
              </a:pathLst>
            </a:custGeom>
            <a:blipFill>
              <a:blip r:embed="rId7"/>
              <a:stretch>
                <a:fillRect l="-1872" r="-1872"/>
              </a:stretch>
            </a:blipFill>
          </p:spPr>
        </p:sp>
        <p:sp>
          <p:nvSpPr>
            <p:cNvPr id="9" name="Freeform 9"/>
            <p:cNvSpPr/>
            <p:nvPr/>
          </p:nvSpPr>
          <p:spPr>
            <a:xfrm>
              <a:off x="0" y="-1016"/>
              <a:ext cx="3136392" cy="2258568"/>
            </a:xfrm>
            <a:custGeom>
              <a:avLst/>
              <a:gdLst/>
              <a:ahLst/>
              <a:cxnLst/>
              <a:rect l="l" t="t" r="r" b="b"/>
              <a:pathLst>
                <a:path w="3136392" h="2258568">
                  <a:moveTo>
                    <a:pt x="3136392" y="2258568"/>
                  </a:moveTo>
                  <a:lnTo>
                    <a:pt x="0" y="2258568"/>
                  </a:lnTo>
                  <a:lnTo>
                    <a:pt x="0" y="0"/>
                  </a:lnTo>
                  <a:lnTo>
                    <a:pt x="3136392" y="0"/>
                  </a:lnTo>
                  <a:lnTo>
                    <a:pt x="3136392" y="2258568"/>
                  </a:lnTo>
                  <a:close/>
                </a:path>
              </a:pathLst>
            </a:custGeom>
            <a:blipFill>
              <a:blip r:embed="rId6"/>
              <a:stretch>
                <a:fillRect l="-8" r="-8"/>
              </a:stretch>
            </a:blipFill>
          </p:spPr>
        </p:sp>
      </p:grpSp>
      <p:sp>
        <p:nvSpPr>
          <p:cNvPr id="10" name="Freeform 10"/>
          <p:cNvSpPr/>
          <p:nvPr/>
        </p:nvSpPr>
        <p:spPr>
          <a:xfrm>
            <a:off x="10337516" y="2368490"/>
            <a:ext cx="2681025" cy="164213"/>
          </a:xfrm>
          <a:custGeom>
            <a:avLst/>
            <a:gdLst/>
            <a:ahLst/>
            <a:cxnLst/>
            <a:rect l="l" t="t" r="r" b="b"/>
            <a:pathLst>
              <a:path w="2681025" h="164213">
                <a:moveTo>
                  <a:pt x="0" y="0"/>
                </a:moveTo>
                <a:lnTo>
                  <a:pt x="2681025" y="0"/>
                </a:lnTo>
                <a:lnTo>
                  <a:pt x="2681025" y="164213"/>
                </a:lnTo>
                <a:lnTo>
                  <a:pt x="0" y="16421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1" name="TextBox 11"/>
          <p:cNvSpPr txBox="1"/>
          <p:nvPr/>
        </p:nvSpPr>
        <p:spPr>
          <a:xfrm>
            <a:off x="10151854" y="1050781"/>
            <a:ext cx="5733374" cy="1193800"/>
          </a:xfrm>
          <a:prstGeom prst="rect">
            <a:avLst/>
          </a:prstGeom>
        </p:spPr>
        <p:txBody>
          <a:bodyPr lIns="0" tIns="0" rIns="0" bIns="0" rtlCol="0" anchor="t">
            <a:spAutoFit/>
          </a:bodyPr>
          <a:lstStyle/>
          <a:p>
            <a:pPr algn="l">
              <a:lnSpc>
                <a:spcPts val="9800"/>
              </a:lnSpc>
              <a:spcBef>
                <a:spcPct val="0"/>
              </a:spcBef>
            </a:pPr>
            <a:r>
              <a:rPr lang="en-US" sz="7000">
                <a:solidFill>
                  <a:srgbClr val="FFFFFF"/>
                </a:solidFill>
                <a:latin typeface="Magnolia Script"/>
              </a:rPr>
              <a:t>Insights</a:t>
            </a:r>
          </a:p>
        </p:txBody>
      </p:sp>
      <p:sp>
        <p:nvSpPr>
          <p:cNvPr id="12" name="TextBox 12"/>
          <p:cNvSpPr txBox="1"/>
          <p:nvPr/>
        </p:nvSpPr>
        <p:spPr>
          <a:xfrm>
            <a:off x="9972263" y="2741894"/>
            <a:ext cx="6092557" cy="6529070"/>
          </a:xfrm>
          <a:prstGeom prst="rect">
            <a:avLst/>
          </a:prstGeom>
        </p:spPr>
        <p:txBody>
          <a:bodyPr lIns="0" tIns="0" rIns="0" bIns="0" rtlCol="0" anchor="t">
            <a:spAutoFit/>
          </a:bodyPr>
          <a:lstStyle/>
          <a:p>
            <a:pPr marL="367029" lvl="1" indent="-183514" algn="l">
              <a:lnSpc>
                <a:spcPts val="2379"/>
              </a:lnSpc>
              <a:buFont typeface="Arial"/>
              <a:buChar char="•"/>
            </a:pPr>
            <a:r>
              <a:rPr lang="en-US" sz="1699">
                <a:solidFill>
                  <a:srgbClr val="FFFFFF"/>
                </a:solidFill>
                <a:latin typeface="Agrandir"/>
              </a:rPr>
              <a:t>As the slicer is tested, the charts updatingcan be observed.</a:t>
            </a:r>
          </a:p>
          <a:p>
            <a:pPr marL="367029" lvl="1" indent="-183514" algn="l">
              <a:lnSpc>
                <a:spcPts val="2379"/>
              </a:lnSpc>
              <a:buFont typeface="Arial"/>
              <a:buChar char="•"/>
            </a:pPr>
            <a:r>
              <a:rPr lang="en-US" sz="1699">
                <a:solidFill>
                  <a:srgbClr val="FFFFFF"/>
                </a:solidFill>
                <a:latin typeface="Agrandir"/>
              </a:rPr>
              <a:t>Some interesting patterns in the charts can be seen by Day of the Week and Hour of the Day.</a:t>
            </a:r>
          </a:p>
          <a:p>
            <a:pPr marL="367029" lvl="1" indent="-183514" algn="l">
              <a:lnSpc>
                <a:spcPts val="2379"/>
              </a:lnSpc>
              <a:buFont typeface="Arial"/>
              <a:buChar char="•"/>
            </a:pPr>
            <a:r>
              <a:rPr lang="en-US" sz="1699">
                <a:solidFill>
                  <a:srgbClr val="FFFFFF"/>
                </a:solidFill>
                <a:latin typeface="Agrandir"/>
              </a:rPr>
              <a:t>In lower Manhattan, a huge spike is observed, which appears to be during the morning commute, specifically in the 7 to 10 am.</a:t>
            </a:r>
          </a:p>
          <a:p>
            <a:pPr marL="367029" lvl="1" indent="-183514" algn="l">
              <a:lnSpc>
                <a:spcPts val="2379"/>
              </a:lnSpc>
              <a:buFont typeface="Arial"/>
              <a:buChar char="•"/>
            </a:pPr>
            <a:r>
              <a:rPr lang="en-US" sz="1699">
                <a:solidFill>
                  <a:srgbClr val="FFFFFF"/>
                </a:solidFill>
                <a:latin typeface="Agrandir"/>
              </a:rPr>
              <a:t>A major spike in sales is observed on Monday, and then towards the evening around7 to 8 pm, not much product is being sold.</a:t>
            </a:r>
          </a:p>
          <a:p>
            <a:pPr marL="367029" lvl="1" indent="-183514" algn="l">
              <a:lnSpc>
                <a:spcPts val="2379"/>
              </a:lnSpc>
              <a:buFont typeface="Arial"/>
              <a:buChar char="•"/>
            </a:pPr>
            <a:r>
              <a:rPr lang="en-US" sz="1699">
                <a:solidFill>
                  <a:srgbClr val="FFFFFF"/>
                </a:solidFill>
                <a:latin typeface="Agrandir"/>
              </a:rPr>
              <a:t>According to product level trends, espresso seems to be very popular here in Manhattan, with coffee and tea being the top products.</a:t>
            </a:r>
          </a:p>
          <a:p>
            <a:pPr marL="367029" lvl="1" indent="-183514" algn="l">
              <a:lnSpc>
                <a:spcPts val="2379"/>
              </a:lnSpc>
              <a:buFont typeface="Arial"/>
              <a:buChar char="•"/>
            </a:pPr>
            <a:r>
              <a:rPr lang="en-US" sz="1699">
                <a:solidFill>
                  <a:srgbClr val="FFFFFF"/>
                </a:solidFill>
                <a:latin typeface="Agrandir"/>
              </a:rPr>
              <a:t>When compared with Astoria, chai tea is actually the most sold product, and again, coffeeand tea are at the top of the list.</a:t>
            </a:r>
          </a:p>
          <a:p>
            <a:pPr marL="367029" lvl="1" indent="-183514" algn="l">
              <a:lnSpc>
                <a:spcPts val="2379"/>
              </a:lnSpc>
              <a:buFont typeface="Arial"/>
              <a:buChar char="•"/>
            </a:pPr>
            <a:r>
              <a:rPr lang="en-US" sz="1699">
                <a:solidFill>
                  <a:srgbClr val="FFFFFF"/>
                </a:solidFill>
                <a:latin typeface="Agrandir"/>
              </a:rPr>
              <a:t>The same heavy traffic on Monday is not quite seen in Astoria, and there's a pattern there, but not quite as extreme as in Manhattan.</a:t>
            </a:r>
          </a:p>
          <a:p>
            <a:pPr marL="367029" lvl="1" indent="-183514" algn="l">
              <a:lnSpc>
                <a:spcPts val="2379"/>
              </a:lnSpc>
              <a:buFont typeface="Arial"/>
              <a:buChar char="•"/>
            </a:pPr>
            <a:r>
              <a:rPr lang="en-US" sz="1699">
                <a:solidFill>
                  <a:srgbClr val="FFFFFF"/>
                </a:solidFill>
                <a:latin typeface="Agrandir"/>
              </a:rPr>
              <a:t>It looks like this location stays open till seven, and transactions stay pretty stable throughout the day, all the way down to closing time.</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111" b="-9111"/>
            </a:stretch>
          </a:blipFill>
        </p:spPr>
      </p:sp>
      <p:sp>
        <p:nvSpPr>
          <p:cNvPr id="3" name="Freeform 3"/>
          <p:cNvSpPr/>
          <p:nvPr/>
        </p:nvSpPr>
        <p:spPr>
          <a:xfrm>
            <a:off x="607403" y="399482"/>
            <a:ext cx="291824" cy="332305"/>
          </a:xfrm>
          <a:custGeom>
            <a:avLst/>
            <a:gdLst/>
            <a:ahLst/>
            <a:cxnLst/>
            <a:rect l="l" t="t" r="r" b="b"/>
            <a:pathLst>
              <a:path w="291824" h="332305">
                <a:moveTo>
                  <a:pt x="0" y="0"/>
                </a:moveTo>
                <a:lnTo>
                  <a:pt x="291824" y="0"/>
                </a:lnTo>
                <a:lnTo>
                  <a:pt x="291824" y="332305"/>
                </a:lnTo>
                <a:lnTo>
                  <a:pt x="0" y="33230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4" name="Group 4"/>
          <p:cNvGrpSpPr>
            <a:grpSpLocks noChangeAspect="1"/>
          </p:cNvGrpSpPr>
          <p:nvPr/>
        </p:nvGrpSpPr>
        <p:grpSpPr>
          <a:xfrm>
            <a:off x="11099548" y="3388040"/>
            <a:ext cx="6538025" cy="9233740"/>
            <a:chOff x="0" y="0"/>
            <a:chExt cx="3267456" cy="4614672"/>
          </a:xfrm>
        </p:grpSpPr>
        <p:sp>
          <p:nvSpPr>
            <p:cNvPr id="5" name="Freeform 5"/>
            <p:cNvSpPr/>
            <p:nvPr/>
          </p:nvSpPr>
          <p:spPr>
            <a:xfrm>
              <a:off x="0" y="0"/>
              <a:ext cx="3267456" cy="4618736"/>
            </a:xfrm>
            <a:custGeom>
              <a:avLst/>
              <a:gdLst/>
              <a:ahLst/>
              <a:cxnLst/>
              <a:rect l="l" t="t" r="r" b="b"/>
              <a:pathLst>
                <a:path w="3267456" h="4618736">
                  <a:moveTo>
                    <a:pt x="3267456" y="4618736"/>
                  </a:moveTo>
                  <a:lnTo>
                    <a:pt x="0" y="4618736"/>
                  </a:lnTo>
                  <a:lnTo>
                    <a:pt x="0" y="0"/>
                  </a:lnTo>
                  <a:lnTo>
                    <a:pt x="3267456" y="0"/>
                  </a:lnTo>
                  <a:lnTo>
                    <a:pt x="3267456" y="4618736"/>
                  </a:lnTo>
                  <a:close/>
                </a:path>
              </a:pathLst>
            </a:custGeom>
            <a:blipFill>
              <a:blip r:embed="rId5"/>
              <a:stretch>
                <a:fillRect l="-4" r="-4"/>
              </a:stretch>
            </a:blipFill>
          </p:spPr>
        </p:sp>
        <p:sp>
          <p:nvSpPr>
            <p:cNvPr id="6" name="Freeform 6"/>
            <p:cNvSpPr/>
            <p:nvPr/>
          </p:nvSpPr>
          <p:spPr>
            <a:xfrm>
              <a:off x="144163" y="140959"/>
              <a:ext cx="2993427" cy="4317015"/>
            </a:xfrm>
            <a:custGeom>
              <a:avLst/>
              <a:gdLst/>
              <a:ahLst/>
              <a:cxnLst/>
              <a:rect l="l" t="t" r="r" b="b"/>
              <a:pathLst>
                <a:path w="2993427" h="4317015">
                  <a:moveTo>
                    <a:pt x="2993427" y="12700"/>
                  </a:moveTo>
                  <a:lnTo>
                    <a:pt x="2935892" y="4317015"/>
                  </a:lnTo>
                  <a:lnTo>
                    <a:pt x="0" y="4275547"/>
                  </a:lnTo>
                  <a:lnTo>
                    <a:pt x="0" y="0"/>
                  </a:lnTo>
                  <a:lnTo>
                    <a:pt x="2993427" y="12700"/>
                  </a:lnTo>
                  <a:close/>
                </a:path>
              </a:pathLst>
            </a:custGeom>
            <a:blipFill>
              <a:blip r:embed="rId6"/>
              <a:stretch>
                <a:fillRect t="-2037" b="-2037"/>
              </a:stretch>
            </a:blipFill>
          </p:spPr>
        </p:sp>
      </p:grpSp>
      <p:grpSp>
        <p:nvGrpSpPr>
          <p:cNvPr id="7" name="Group 7"/>
          <p:cNvGrpSpPr>
            <a:grpSpLocks noChangeAspect="1"/>
          </p:cNvGrpSpPr>
          <p:nvPr/>
        </p:nvGrpSpPr>
        <p:grpSpPr>
          <a:xfrm>
            <a:off x="14825726" y="253874"/>
            <a:ext cx="4438343" cy="6268331"/>
            <a:chOff x="0" y="0"/>
            <a:chExt cx="3267456" cy="4614672"/>
          </a:xfrm>
        </p:grpSpPr>
        <p:sp>
          <p:nvSpPr>
            <p:cNvPr id="8" name="Freeform 8"/>
            <p:cNvSpPr/>
            <p:nvPr/>
          </p:nvSpPr>
          <p:spPr>
            <a:xfrm>
              <a:off x="0" y="0"/>
              <a:ext cx="3267456" cy="4618736"/>
            </a:xfrm>
            <a:custGeom>
              <a:avLst/>
              <a:gdLst/>
              <a:ahLst/>
              <a:cxnLst/>
              <a:rect l="l" t="t" r="r" b="b"/>
              <a:pathLst>
                <a:path w="3267456" h="4618736">
                  <a:moveTo>
                    <a:pt x="3267456" y="4618736"/>
                  </a:moveTo>
                  <a:lnTo>
                    <a:pt x="0" y="4618736"/>
                  </a:lnTo>
                  <a:lnTo>
                    <a:pt x="0" y="0"/>
                  </a:lnTo>
                  <a:lnTo>
                    <a:pt x="3267456" y="0"/>
                  </a:lnTo>
                  <a:lnTo>
                    <a:pt x="3267456" y="4618736"/>
                  </a:lnTo>
                  <a:close/>
                </a:path>
              </a:pathLst>
            </a:custGeom>
            <a:blipFill>
              <a:blip r:embed="rId5"/>
              <a:stretch>
                <a:fillRect l="-4" r="-4"/>
              </a:stretch>
            </a:blipFill>
          </p:spPr>
        </p:sp>
        <p:sp>
          <p:nvSpPr>
            <p:cNvPr id="9" name="Freeform 9"/>
            <p:cNvSpPr/>
            <p:nvPr/>
          </p:nvSpPr>
          <p:spPr>
            <a:xfrm>
              <a:off x="144163" y="140959"/>
              <a:ext cx="2993427" cy="4317015"/>
            </a:xfrm>
            <a:custGeom>
              <a:avLst/>
              <a:gdLst/>
              <a:ahLst/>
              <a:cxnLst/>
              <a:rect l="l" t="t" r="r" b="b"/>
              <a:pathLst>
                <a:path w="2993427" h="4317015">
                  <a:moveTo>
                    <a:pt x="2993427" y="12700"/>
                  </a:moveTo>
                  <a:lnTo>
                    <a:pt x="2935892" y="4317015"/>
                  </a:lnTo>
                  <a:lnTo>
                    <a:pt x="0" y="4275547"/>
                  </a:lnTo>
                  <a:lnTo>
                    <a:pt x="0" y="0"/>
                  </a:lnTo>
                  <a:lnTo>
                    <a:pt x="2993427" y="12700"/>
                  </a:lnTo>
                  <a:close/>
                </a:path>
              </a:pathLst>
            </a:custGeom>
            <a:blipFill>
              <a:blip r:embed="rId7"/>
              <a:stretch>
                <a:fillRect t="-2037" b="-2037"/>
              </a:stretch>
            </a:blipFill>
          </p:spPr>
        </p:sp>
      </p:grpSp>
      <p:sp>
        <p:nvSpPr>
          <p:cNvPr id="10" name="TextBox 10"/>
          <p:cNvSpPr txBox="1"/>
          <p:nvPr/>
        </p:nvSpPr>
        <p:spPr>
          <a:xfrm>
            <a:off x="1383143" y="2365737"/>
            <a:ext cx="6953279" cy="1193800"/>
          </a:xfrm>
          <a:prstGeom prst="rect">
            <a:avLst/>
          </a:prstGeom>
        </p:spPr>
        <p:txBody>
          <a:bodyPr lIns="0" tIns="0" rIns="0" bIns="0" rtlCol="0" anchor="t">
            <a:spAutoFit/>
          </a:bodyPr>
          <a:lstStyle/>
          <a:p>
            <a:pPr algn="l">
              <a:lnSpc>
                <a:spcPts val="9800"/>
              </a:lnSpc>
              <a:spcBef>
                <a:spcPct val="0"/>
              </a:spcBef>
            </a:pPr>
            <a:r>
              <a:rPr lang="en-US" sz="7000">
                <a:solidFill>
                  <a:srgbClr val="FFFFFF"/>
                </a:solidFill>
                <a:latin typeface="Magnolia Script"/>
              </a:rPr>
              <a:t>Recommendation</a:t>
            </a:r>
          </a:p>
        </p:txBody>
      </p:sp>
      <p:sp>
        <p:nvSpPr>
          <p:cNvPr id="11" name="Freeform 11"/>
          <p:cNvSpPr/>
          <p:nvPr/>
        </p:nvSpPr>
        <p:spPr>
          <a:xfrm>
            <a:off x="1663400" y="3559537"/>
            <a:ext cx="5434556" cy="332867"/>
          </a:xfrm>
          <a:custGeom>
            <a:avLst/>
            <a:gdLst/>
            <a:ahLst/>
            <a:cxnLst/>
            <a:rect l="l" t="t" r="r" b="b"/>
            <a:pathLst>
              <a:path w="5434556" h="332867">
                <a:moveTo>
                  <a:pt x="0" y="0"/>
                </a:moveTo>
                <a:lnTo>
                  <a:pt x="5434556" y="0"/>
                </a:lnTo>
                <a:lnTo>
                  <a:pt x="5434556" y="332866"/>
                </a:lnTo>
                <a:lnTo>
                  <a:pt x="0" y="33286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2" name="TextBox 12"/>
          <p:cNvSpPr txBox="1"/>
          <p:nvPr/>
        </p:nvSpPr>
        <p:spPr>
          <a:xfrm>
            <a:off x="1383143" y="5114925"/>
            <a:ext cx="6820589" cy="871220"/>
          </a:xfrm>
          <a:prstGeom prst="rect">
            <a:avLst/>
          </a:prstGeom>
        </p:spPr>
        <p:txBody>
          <a:bodyPr lIns="0" tIns="0" rIns="0" bIns="0" rtlCol="0" anchor="t">
            <a:spAutoFit/>
          </a:bodyPr>
          <a:lstStyle/>
          <a:p>
            <a:pPr marL="367029" lvl="1" indent="-183514" algn="l">
              <a:lnSpc>
                <a:spcPts val="2379"/>
              </a:lnSpc>
              <a:buFont typeface="Arial"/>
              <a:buChar char="•"/>
            </a:pPr>
            <a:r>
              <a:rPr lang="en-US" sz="1699">
                <a:solidFill>
                  <a:srgbClr val="FFFFFF"/>
                </a:solidFill>
                <a:latin typeface="Open Sans"/>
              </a:rPr>
              <a:t>Improvement in sales margins can be achieved by changing the operating hours.</a:t>
            </a:r>
          </a:p>
          <a:p>
            <a:pPr algn="l">
              <a:lnSpc>
                <a:spcPts val="2379"/>
              </a:lnSpc>
            </a:pPr>
            <a:endParaRPr lang="en-US" sz="1699">
              <a:solidFill>
                <a:srgbClr val="FFFFFF"/>
              </a:solidFill>
              <a:latin typeface="Open Sans"/>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TotalTime>
  <Words>794</Words>
  <Application>Microsoft Office PowerPoint</Application>
  <PresentationFormat>Custom</PresentationFormat>
  <Paragraphs>56</Paragraphs>
  <Slides>10</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vt:i4>
      </vt:variant>
    </vt:vector>
  </HeadingPairs>
  <TitlesOfParts>
    <vt:vector size="17" baseType="lpstr">
      <vt:lpstr>Open Sans Bold</vt:lpstr>
      <vt:lpstr>Magnolia Script</vt:lpstr>
      <vt:lpstr>Agrandir</vt:lpstr>
      <vt:lpstr>Arial</vt:lpstr>
      <vt:lpstr>Calibri</vt:lpstr>
      <vt:lpstr>Open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Brown Modern Coffee Presentation</dc:title>
  <cp:lastModifiedBy>srikanth suresh</cp:lastModifiedBy>
  <cp:revision>2</cp:revision>
  <dcterms:created xsi:type="dcterms:W3CDTF">2006-08-16T00:00:00Z</dcterms:created>
  <dcterms:modified xsi:type="dcterms:W3CDTF">2024-07-19T04:53:05Z</dcterms:modified>
  <dc:identifier>DAGJUHUZEMw</dc:identifier>
</cp:coreProperties>
</file>